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36"/>
  </p:notesMasterIdLst>
  <p:sldIdLst>
    <p:sldId id="256" r:id="rId3"/>
    <p:sldId id="1005" r:id="rId4"/>
    <p:sldId id="987" r:id="rId5"/>
    <p:sldId id="1004" r:id="rId6"/>
    <p:sldId id="986" r:id="rId7"/>
    <p:sldId id="984" r:id="rId8"/>
    <p:sldId id="1003" r:id="rId9"/>
    <p:sldId id="975" r:id="rId10"/>
    <p:sldId id="959" r:id="rId11"/>
    <p:sldId id="1006" r:id="rId12"/>
    <p:sldId id="994" r:id="rId13"/>
    <p:sldId id="993" r:id="rId14"/>
    <p:sldId id="996" r:id="rId15"/>
    <p:sldId id="995" r:id="rId16"/>
    <p:sldId id="998" r:id="rId17"/>
    <p:sldId id="997" r:id="rId18"/>
    <p:sldId id="1000" r:id="rId19"/>
    <p:sldId id="1013" r:id="rId20"/>
    <p:sldId id="1014" r:id="rId21"/>
    <p:sldId id="1007" r:id="rId22"/>
    <p:sldId id="1008" r:id="rId23"/>
    <p:sldId id="1009" r:id="rId24"/>
    <p:sldId id="1010" r:id="rId25"/>
    <p:sldId id="1011" r:id="rId26"/>
    <p:sldId id="1026" r:id="rId27"/>
    <p:sldId id="1028" r:id="rId28"/>
    <p:sldId id="1023" r:id="rId29"/>
    <p:sldId id="1024" r:id="rId30"/>
    <p:sldId id="1025" r:id="rId31"/>
    <p:sldId id="1002" r:id="rId32"/>
    <p:sldId id="1001" r:id="rId33"/>
    <p:sldId id="299" r:id="rId34"/>
    <p:sldId id="297" r:id="rId35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37"/>
      <p:bold r:id="rId38"/>
      <p:italic r:id="rId39"/>
      <p:boldItalic r:id="rId40"/>
    </p:embeddedFont>
    <p:embeddedFont>
      <p:font typeface="Rajdhani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FF95E-45BE-0898-D9A7-DC6B519F1EF5}" v="138" dt="2026-01-16T18:46:46.488"/>
    <p1510:client id="{2D170FB6-EA5E-6D08-45D7-08BCC798112C}" v="825" dt="2026-01-17T17:01:00.511"/>
    <p1510:client id="{DFEA9D4B-3243-B602-9DE2-2004CF7B04E3}" v="110" dt="2026-01-17T10:37:56.137"/>
  </p1510:revLst>
</p1510:revInfo>
</file>

<file path=ppt/tableStyles.xml><?xml version="1.0" encoding="utf-8"?>
<a:tblStyleLst xmlns:a="http://schemas.openxmlformats.org/drawingml/2006/main" def="{CA33AD1B-EF92-43CE-9E95-AF77821E1298}">
  <a:tblStyle styleId="{CA33AD1B-EF92-43CE-9E95-AF77821E1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B4206-D41E-4B56-B250-966006541C7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305981-424F-4FB9-A617-4C8A74A8A135}">
      <dgm:prSet phldrT="[Texte]" phldr="0"/>
      <dgm:spPr/>
      <dgm:t>
        <a:bodyPr/>
        <a:lstStyle/>
        <a:p>
          <a:pPr rtl="0"/>
          <a:r>
            <a:rPr lang="fr-FR" sz="1400">
              <a:latin typeface="Aptos"/>
            </a:rPr>
            <a:t>Client final</a:t>
          </a:r>
          <a:endParaRPr lang="fr-FR"/>
        </a:p>
      </dgm:t>
    </dgm:pt>
    <dgm:pt modelId="{36B43A7E-4179-4F62-984E-2238E516622F}" type="parTrans" cxnId="{DF9D8B6E-B6AA-4956-88E5-68E00CB2E3C2}">
      <dgm:prSet/>
      <dgm:spPr/>
      <dgm:t>
        <a:bodyPr/>
        <a:lstStyle/>
        <a:p>
          <a:endParaRPr lang="fr-FR"/>
        </a:p>
      </dgm:t>
    </dgm:pt>
    <dgm:pt modelId="{D2BD05D0-F116-45CA-B4F5-BF499DC45458}" type="sibTrans" cxnId="{DF9D8B6E-B6AA-4956-88E5-68E00CB2E3C2}">
      <dgm:prSet/>
      <dgm:spPr/>
      <dgm:t>
        <a:bodyPr/>
        <a:lstStyle/>
        <a:p>
          <a:endParaRPr lang="fr-FR"/>
        </a:p>
      </dgm:t>
    </dgm:pt>
    <dgm:pt modelId="{A2EECEF9-31EC-4016-924D-354EFA072950}">
      <dgm:prSet phldr="0"/>
      <dgm:spPr/>
      <dgm:t>
        <a:bodyPr/>
        <a:lstStyle/>
        <a:p>
          <a:pPr algn="l" rtl="0"/>
          <a:r>
            <a:rPr lang="fr-FR" sz="2000">
              <a:solidFill>
                <a:srgbClr val="F3F3F3"/>
              </a:solidFill>
              <a:latin typeface="Fira Sans Condensed Light"/>
            </a:rPr>
            <a:t>Déclenche la demande (courrier : points + choix + chèque)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36FCFADE-7CA8-44E1-A524-19A4CD444F7E}" type="parTrans" cxnId="{26316D72-9CBF-408E-AA80-7668033C7F2D}">
      <dgm:prSet/>
      <dgm:spPr/>
    </dgm:pt>
    <dgm:pt modelId="{0ED7A41D-9F7C-4FF3-98E5-32C79CC78D3E}" type="sibTrans" cxnId="{26316D72-9CBF-408E-AA80-7668033C7F2D}">
      <dgm:prSet/>
      <dgm:spPr/>
    </dgm:pt>
    <dgm:pt modelId="{1B294C33-76A0-48F4-9047-777D08B79BFB}">
      <dgm:prSet phldr="0"/>
      <dgm:spPr/>
      <dgm:t>
        <a:bodyPr/>
        <a:lstStyle/>
        <a:p>
          <a:pPr algn="l" rtl="0"/>
          <a:r>
            <a:rPr lang="fr-FR" sz="2000">
              <a:solidFill>
                <a:srgbClr val="F3F3F3"/>
              </a:solidFill>
              <a:latin typeface="Fira Sans Condensed Light"/>
            </a:rPr>
            <a:t>Consulte le site vitrine (collecteur, liste goodies/points)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8C1FEEA7-7FB3-410D-9BE2-1D99A3F54948}" type="parTrans" cxnId="{82DA6876-3C81-4873-85A3-A0B9DB18AA85}">
      <dgm:prSet/>
      <dgm:spPr/>
    </dgm:pt>
    <dgm:pt modelId="{0A6BB6C0-9EC5-4379-BE2C-FF553D6DDF6A}" type="sibTrans" cxnId="{82DA6876-3C81-4873-85A3-A0B9DB18AA85}">
      <dgm:prSet/>
      <dgm:spPr/>
    </dgm:pt>
    <dgm:pt modelId="{CEC7BE6A-90C7-4A8A-8CAF-1554056FED1C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Traite les courriers, saisit/MAJ les données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2D4BC1B6-662D-4374-8C48-F18E19001A28}" type="parTrans" cxnId="{09372630-536E-41D9-968A-74329FF085C0}">
      <dgm:prSet/>
      <dgm:spPr/>
    </dgm:pt>
    <dgm:pt modelId="{196446F3-8FA9-4AB6-96A0-3128635F911F}" type="sibTrans" cxnId="{09372630-536E-41D9-968A-74329FF085C0}">
      <dgm:prSet/>
      <dgm:spPr/>
    </dgm:pt>
    <dgm:pt modelId="{0C62CDAB-AD9F-48F1-A0E7-A5115321E1E2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Pilote commandes, conditionnement, expédition, stats, mailing/emails, impressions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4BE1711C-338C-4B40-8DD2-86C19D934485}" type="parTrans" cxnId="{62FE3E24-F9D8-4015-B126-C763647AFC3D}">
      <dgm:prSet/>
      <dgm:spPr/>
    </dgm:pt>
    <dgm:pt modelId="{F2949025-9C51-40A0-BB95-8C08E56D1200}" type="sibTrans" cxnId="{62FE3E24-F9D8-4015-B126-C763647AFC3D}">
      <dgm:prSet/>
      <dgm:spPr/>
    </dgm:pt>
    <dgm:pt modelId="{5A099D9C-39FC-4D61-B80B-832B958BA51B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Administrateur (profil admin)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F4C64AD3-4590-45D1-9985-C01C549A91FD}" type="parTrans" cxnId="{C3490AB1-DA06-4FE4-A1C2-F408FDF8E537}">
      <dgm:prSet/>
      <dgm:spPr/>
    </dgm:pt>
    <dgm:pt modelId="{F6905F78-2586-4FE6-907D-8146DAEA2015}" type="sibTrans" cxnId="{C3490AB1-DA06-4FE4-A1C2-F408FDF8E537}">
      <dgm:prSet/>
      <dgm:spPr/>
    </dgm:pt>
    <dgm:pt modelId="{94FBC91C-E3B4-4377-AEF6-EACF43372A07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Paramètre les référentiels (emballages, poids, règles d’affranchissement, etc.)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59BBE68D-4009-4EEF-9D34-C8D19726610D}" type="parTrans" cxnId="{1FF8661C-3A0D-4C35-A420-71DC2774F86B}">
      <dgm:prSet/>
      <dgm:spPr/>
    </dgm:pt>
    <dgm:pt modelId="{0F020B28-2204-4B51-A1E6-776503DBCDDA}" type="sibTrans" cxnId="{1FF8661C-3A0D-4C35-A420-71DC2774F86B}">
      <dgm:prSet/>
      <dgm:spPr/>
    </dgm:pt>
    <dgm:pt modelId="{A58B9B3F-539D-481E-8A45-D4F88B9F2484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Garantit la cohérence des données et des calculs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12E94A57-289D-4CBE-A534-D104F393E2BB}" type="parTrans" cxnId="{9F4BB9CB-18C8-4A00-A994-C2AE686C25C6}">
      <dgm:prSet/>
      <dgm:spPr/>
    </dgm:pt>
    <dgm:pt modelId="{46F715D9-F33A-482B-9EC3-D47FB71EE24E}" type="sibTrans" cxnId="{9F4BB9CB-18C8-4A00-A994-C2AE686C25C6}">
      <dgm:prSet/>
      <dgm:spPr/>
    </dgm:pt>
    <dgm:pt modelId="{A7835C59-A241-4484-AFED-5E79B3F577E6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Acteur clé pour affranchissement et suivi</a:t>
          </a:r>
          <a:endParaRPr lang="fr-FR"/>
        </a:p>
      </dgm:t>
    </dgm:pt>
    <dgm:pt modelId="{935C5948-641C-476C-81B2-5FAA0F313444}" type="parTrans" cxnId="{B9EB0BC7-AE1E-4C45-954B-6957DFD324CC}">
      <dgm:prSet/>
      <dgm:spPr/>
    </dgm:pt>
    <dgm:pt modelId="{D1C3A2DE-3127-43FB-AD96-29FC5C8DD980}" type="sibTrans" cxnId="{B9EB0BC7-AE1E-4C45-954B-6957DFD324CC}">
      <dgm:prSet/>
      <dgm:spPr/>
    </dgm:pt>
    <dgm:pt modelId="{D8445198-19F0-4A2A-A00F-68752D8FB7F9}">
      <dgm:prSet phldr="0"/>
      <dgm:spPr/>
      <dgm:t>
        <a:bodyPr/>
        <a:lstStyle/>
        <a:p>
          <a:pPr algn="l" rtl="0"/>
          <a:r>
            <a:rPr lang="fr-FR" sz="2000">
              <a:solidFill>
                <a:srgbClr val="F3F3F3"/>
              </a:solidFill>
              <a:latin typeface="Fira Sans Condensed Light"/>
            </a:rPr>
            <a:t>Opérateur stock 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446DE973-B3FC-4773-A2C9-08ED5CB0D648}" type="parTrans" cxnId="{16206BD3-9EE0-4536-BA8B-482C6748AF91}">
      <dgm:prSet/>
      <dgm:spPr/>
    </dgm:pt>
    <dgm:pt modelId="{0AAE2B34-163E-4D8E-8328-111FA55A85CD}" type="sibTrans" cxnId="{16206BD3-9EE0-4536-BA8B-482C6748AF91}">
      <dgm:prSet/>
      <dgm:spPr/>
    </dgm:pt>
    <dgm:pt modelId="{1E8910BC-D7CB-4025-992B-C1FDFCBEC57E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Gère stocks goodies + inventaires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F61ECA90-C4AD-400D-86F2-42BBB77C13F7}" type="parTrans" cxnId="{1C35C67A-8CBC-46FA-A444-22B8862F14CD}">
      <dgm:prSet/>
      <dgm:spPr/>
    </dgm:pt>
    <dgm:pt modelId="{E9F9BB00-279D-4070-B830-120EF53171FB}" type="sibTrans" cxnId="{1C35C67A-8CBC-46FA-A444-22B8862F14CD}">
      <dgm:prSet/>
      <dgm:spPr/>
    </dgm:pt>
    <dgm:pt modelId="{9968781B-0FD2-4740-8055-73F32CD07822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Impact indirect sur le traitement des commandes 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8C8055FB-38BF-44D6-B2E1-804A55C754B7}" type="parTrans" cxnId="{CC274D1C-A205-4AB7-B786-11B968DEAA8E}">
      <dgm:prSet/>
      <dgm:spPr/>
    </dgm:pt>
    <dgm:pt modelId="{601C20F3-7944-4093-BF12-114FCA0A68D1}" type="sibTrans" cxnId="{CC274D1C-A205-4AB7-B786-11B968DEAA8E}">
      <dgm:prSet/>
      <dgm:spPr/>
    </dgm:pt>
    <dgm:pt modelId="{BA8C68A0-AA0C-4767-B393-B1DA198659C1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Direction / management 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A49657C8-7A43-4004-BD57-25AC21052871}" type="parTrans" cxnId="{61FA091B-1B58-4259-89F2-A0C89174C5B0}">
      <dgm:prSet/>
      <dgm:spPr/>
    </dgm:pt>
    <dgm:pt modelId="{76DE7490-26DA-46DF-A66E-95641FE9EF98}" type="sibTrans" cxnId="{61FA091B-1B58-4259-89F2-A0C89174C5B0}">
      <dgm:prSet/>
      <dgm:spPr/>
    </dgm:pt>
    <dgm:pt modelId="{69B94616-F0C0-4E87-8444-23C1613ABDD9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Consulte statistiques/rapports pour le pilotage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A0DB5B44-CA30-4BAC-B20B-EFA3D12FB1D1}" type="parTrans" cxnId="{E54B691F-923A-4439-9B18-9ABEFBEEAA3C}">
      <dgm:prSet/>
      <dgm:spPr/>
    </dgm:pt>
    <dgm:pt modelId="{52A08BE2-4030-4509-B5FF-965241A87A21}" type="sibTrans" cxnId="{E54B691F-923A-4439-9B18-9ABEFBEEAA3C}">
      <dgm:prSet/>
      <dgm:spPr/>
    </dgm:pt>
    <dgm:pt modelId="{1009058D-EC5F-4F68-91C0-0F1731D50B2A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La Poste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49A17840-19B9-414B-AB84-CE91FEEC4EE0}" type="parTrans" cxnId="{0EDDA600-5E4D-466B-BD15-C59A17E4EF8B}">
      <dgm:prSet/>
      <dgm:spPr/>
    </dgm:pt>
    <dgm:pt modelId="{3A661E20-5214-4BB8-AFEC-8EFFF33AE789}" type="sibTrans" cxnId="{0EDDA600-5E4D-466B-BD15-C59A17E4EF8B}">
      <dgm:prSet/>
      <dgm:spPr/>
    </dgm:pt>
    <dgm:pt modelId="{79AFD025-46AE-40A4-B87B-230FE5F58DF7}">
      <dgm:prSet phldr="0"/>
      <dgm:spPr/>
      <dgm:t>
        <a:bodyPr/>
        <a:lstStyle/>
        <a:p>
          <a:pPr algn="l"/>
          <a:r>
            <a:rPr lang="fr-FR" sz="2000">
              <a:solidFill>
                <a:srgbClr val="F3F3F3"/>
              </a:solidFill>
              <a:latin typeface="Fira Sans Condensed Light"/>
            </a:rPr>
            <a:t>Fournit tarifs postaux (annuels) + n° de suivi (lettre suivie)</a:t>
          </a:r>
          <a:endParaRPr lang="en-US" sz="2000">
            <a:solidFill>
              <a:srgbClr val="0C343D"/>
            </a:solidFill>
            <a:latin typeface="Fira Sans Condensed Light"/>
          </a:endParaRPr>
        </a:p>
      </dgm:t>
    </dgm:pt>
    <dgm:pt modelId="{EBFF4DF7-59C5-45F5-B789-780FA6E3CE56}" type="parTrans" cxnId="{54F479FB-45AA-45F4-868D-967B10232BA5}">
      <dgm:prSet/>
      <dgm:spPr/>
    </dgm:pt>
    <dgm:pt modelId="{3C1C73BE-AB71-446D-ACFA-DFFF636EE508}" type="sibTrans" cxnId="{54F479FB-45AA-45F4-868D-967B10232BA5}">
      <dgm:prSet/>
      <dgm:spPr/>
    </dgm:pt>
    <dgm:pt modelId="{C789788F-D4EC-47C2-9112-763D57513B26}">
      <dgm:prSet phldr="0"/>
      <dgm:spPr/>
      <dgm:t>
        <a:bodyPr/>
        <a:lstStyle/>
        <a:p>
          <a:pPr algn="l"/>
          <a:r>
            <a:rPr lang="fr-FR" sz="2400">
              <a:solidFill>
                <a:srgbClr val="F3F3F3"/>
              </a:solidFill>
              <a:latin typeface="Fira Sans Condensed Light"/>
            </a:rPr>
            <a:t>Opérateur colis</a:t>
          </a:r>
          <a:endParaRPr lang="en-US" sz="2400">
            <a:solidFill>
              <a:srgbClr val="0C343D"/>
            </a:solidFill>
            <a:latin typeface="Fira Sans Condensed Light"/>
          </a:endParaRPr>
        </a:p>
      </dgm:t>
    </dgm:pt>
    <dgm:pt modelId="{BFFFA6DC-8B13-4165-A433-2E89E9A9A444}" type="parTrans" cxnId="{054E56CD-34EF-439F-93B6-B06EDA27BCFF}">
      <dgm:prSet/>
      <dgm:spPr/>
    </dgm:pt>
    <dgm:pt modelId="{B74C239F-5E16-42E3-B542-DE6FEB7D4BC4}" type="sibTrans" cxnId="{054E56CD-34EF-439F-93B6-B06EDA27BCFF}">
      <dgm:prSet/>
      <dgm:spPr/>
    </dgm:pt>
    <dgm:pt modelId="{623E1C96-BB71-4A2B-9A86-249BEFBD47C4}" type="pres">
      <dgm:prSet presAssocID="{2E9B4206-D41E-4B56-B250-966006541C74}" presName="diagram" presStyleCnt="0">
        <dgm:presLayoutVars>
          <dgm:dir/>
          <dgm:resizeHandles val="exact"/>
        </dgm:presLayoutVars>
      </dgm:prSet>
      <dgm:spPr/>
    </dgm:pt>
    <dgm:pt modelId="{6B8B3751-27F0-4011-8E38-DC2008B3F718}" type="pres">
      <dgm:prSet presAssocID="{E4305981-424F-4FB9-A617-4C8A74A8A135}" presName="node" presStyleLbl="node1" presStyleIdx="0" presStyleCnt="6">
        <dgm:presLayoutVars>
          <dgm:bulletEnabled val="1"/>
        </dgm:presLayoutVars>
      </dgm:prSet>
      <dgm:spPr/>
    </dgm:pt>
    <dgm:pt modelId="{B45DA785-5615-4026-BE34-7794C7A11CCB}" type="pres">
      <dgm:prSet presAssocID="{D2BD05D0-F116-45CA-B4F5-BF499DC45458}" presName="sibTrans" presStyleCnt="0"/>
      <dgm:spPr/>
    </dgm:pt>
    <dgm:pt modelId="{247F3995-7173-4BC5-9B9D-7134E3C634D1}" type="pres">
      <dgm:prSet presAssocID="{C789788F-D4EC-47C2-9112-763D57513B26}" presName="node" presStyleLbl="node1" presStyleIdx="1" presStyleCnt="6">
        <dgm:presLayoutVars>
          <dgm:bulletEnabled val="1"/>
        </dgm:presLayoutVars>
      </dgm:prSet>
      <dgm:spPr/>
    </dgm:pt>
    <dgm:pt modelId="{3F1F70DE-8677-4D98-9D01-5B19C16FE8D8}" type="pres">
      <dgm:prSet presAssocID="{B74C239F-5E16-42E3-B542-DE6FEB7D4BC4}" presName="sibTrans" presStyleCnt="0"/>
      <dgm:spPr/>
    </dgm:pt>
    <dgm:pt modelId="{AA405503-AFB0-4A90-8EDF-A6C9A70FA971}" type="pres">
      <dgm:prSet presAssocID="{5A099D9C-39FC-4D61-B80B-832B958BA51B}" presName="node" presStyleLbl="node1" presStyleIdx="2" presStyleCnt="6">
        <dgm:presLayoutVars>
          <dgm:bulletEnabled val="1"/>
        </dgm:presLayoutVars>
      </dgm:prSet>
      <dgm:spPr/>
    </dgm:pt>
    <dgm:pt modelId="{0B977943-9DEB-44BF-B1E1-45651D851CDA}" type="pres">
      <dgm:prSet presAssocID="{F6905F78-2586-4FE6-907D-8146DAEA2015}" presName="sibTrans" presStyleCnt="0"/>
      <dgm:spPr/>
    </dgm:pt>
    <dgm:pt modelId="{1D152F0C-2509-4A68-B1BC-FA2B47B1FE8E}" type="pres">
      <dgm:prSet presAssocID="{D8445198-19F0-4A2A-A00F-68752D8FB7F9}" presName="node" presStyleLbl="node1" presStyleIdx="3" presStyleCnt="6">
        <dgm:presLayoutVars>
          <dgm:bulletEnabled val="1"/>
        </dgm:presLayoutVars>
      </dgm:prSet>
      <dgm:spPr/>
    </dgm:pt>
    <dgm:pt modelId="{178C9411-C1EC-450A-A745-C10FCAA06E68}" type="pres">
      <dgm:prSet presAssocID="{0AAE2B34-163E-4D8E-8328-111FA55A85CD}" presName="sibTrans" presStyleCnt="0"/>
      <dgm:spPr/>
    </dgm:pt>
    <dgm:pt modelId="{9B4FDFC7-51D3-4B9D-BC20-4CC8CD472E21}" type="pres">
      <dgm:prSet presAssocID="{BA8C68A0-AA0C-4767-B393-B1DA198659C1}" presName="node" presStyleLbl="node1" presStyleIdx="4" presStyleCnt="6">
        <dgm:presLayoutVars>
          <dgm:bulletEnabled val="1"/>
        </dgm:presLayoutVars>
      </dgm:prSet>
      <dgm:spPr/>
    </dgm:pt>
    <dgm:pt modelId="{4EE8C05D-775F-4E60-BE9C-C2F7A414A171}" type="pres">
      <dgm:prSet presAssocID="{76DE7490-26DA-46DF-A66E-95641FE9EF98}" presName="sibTrans" presStyleCnt="0"/>
      <dgm:spPr/>
    </dgm:pt>
    <dgm:pt modelId="{97BB6BD1-1C5C-4658-A541-7FE0655EF73B}" type="pres">
      <dgm:prSet presAssocID="{1009058D-EC5F-4F68-91C0-0F1731D50B2A}" presName="node" presStyleLbl="node1" presStyleIdx="5" presStyleCnt="6">
        <dgm:presLayoutVars>
          <dgm:bulletEnabled val="1"/>
        </dgm:presLayoutVars>
      </dgm:prSet>
      <dgm:spPr/>
    </dgm:pt>
  </dgm:ptLst>
  <dgm:cxnLst>
    <dgm:cxn modelId="{0EDDA600-5E4D-466B-BD15-C59A17E4EF8B}" srcId="{2E9B4206-D41E-4B56-B250-966006541C74}" destId="{1009058D-EC5F-4F68-91C0-0F1731D50B2A}" srcOrd="5" destOrd="0" parTransId="{49A17840-19B9-414B-AB84-CE91FEEC4EE0}" sibTransId="{3A661E20-5214-4BB8-AFEC-8EFFF33AE789}"/>
    <dgm:cxn modelId="{EFCC9109-7FDA-420A-9D19-A73415D0EFA8}" type="presOf" srcId="{94FBC91C-E3B4-4377-AEF6-EACF43372A07}" destId="{AA405503-AFB0-4A90-8EDF-A6C9A70FA971}" srcOrd="0" destOrd="1" presId="urn:microsoft.com/office/officeart/2005/8/layout/default"/>
    <dgm:cxn modelId="{61FA091B-1B58-4259-89F2-A0C89174C5B0}" srcId="{2E9B4206-D41E-4B56-B250-966006541C74}" destId="{BA8C68A0-AA0C-4767-B393-B1DA198659C1}" srcOrd="4" destOrd="0" parTransId="{A49657C8-7A43-4004-BD57-25AC21052871}" sibTransId="{76DE7490-26DA-46DF-A66E-95641FE9EF98}"/>
    <dgm:cxn modelId="{1FF8661C-3A0D-4C35-A420-71DC2774F86B}" srcId="{5A099D9C-39FC-4D61-B80B-832B958BA51B}" destId="{94FBC91C-E3B4-4377-AEF6-EACF43372A07}" srcOrd="0" destOrd="0" parTransId="{59BBE68D-4009-4EEF-9D34-C8D19726610D}" sibTransId="{0F020B28-2204-4B51-A1E6-776503DBCDDA}"/>
    <dgm:cxn modelId="{CC274D1C-A205-4AB7-B786-11B968DEAA8E}" srcId="{D8445198-19F0-4A2A-A00F-68752D8FB7F9}" destId="{9968781B-0FD2-4740-8055-73F32CD07822}" srcOrd="1" destOrd="0" parTransId="{8C8055FB-38BF-44D6-B2E1-804A55C754B7}" sibTransId="{601C20F3-7944-4093-BF12-114FCA0A68D1}"/>
    <dgm:cxn modelId="{E54B691F-923A-4439-9B18-9ABEFBEEAA3C}" srcId="{BA8C68A0-AA0C-4767-B393-B1DA198659C1}" destId="{69B94616-F0C0-4E87-8444-23C1613ABDD9}" srcOrd="0" destOrd="0" parTransId="{A0DB5B44-CA30-4BAC-B20B-EFA3D12FB1D1}" sibTransId="{52A08BE2-4030-4509-B5FF-965241A87A21}"/>
    <dgm:cxn modelId="{62FE3E24-F9D8-4015-B126-C763647AFC3D}" srcId="{C789788F-D4EC-47C2-9112-763D57513B26}" destId="{0C62CDAB-AD9F-48F1-A0E7-A5115321E1E2}" srcOrd="1" destOrd="0" parTransId="{4BE1711C-338C-4B40-8DD2-86C19D934485}" sibTransId="{F2949025-9C51-40A0-BB95-8C08E56D1200}"/>
    <dgm:cxn modelId="{09372630-536E-41D9-968A-74329FF085C0}" srcId="{C789788F-D4EC-47C2-9112-763D57513B26}" destId="{CEC7BE6A-90C7-4A8A-8CAF-1554056FED1C}" srcOrd="0" destOrd="0" parTransId="{2D4BC1B6-662D-4374-8C48-F18E19001A28}" sibTransId="{196446F3-8FA9-4AB6-96A0-3128635F911F}"/>
    <dgm:cxn modelId="{D7B9AF3C-AC9A-4C46-ACD3-AD44CDEBF2B6}" type="presOf" srcId="{1B294C33-76A0-48F4-9047-777D08B79BFB}" destId="{6B8B3751-27F0-4011-8E38-DC2008B3F718}" srcOrd="0" destOrd="2" presId="urn:microsoft.com/office/officeart/2005/8/layout/default"/>
    <dgm:cxn modelId="{5B8ABF5B-D63D-4B05-BD63-7EDBEFD989D3}" type="presOf" srcId="{9968781B-0FD2-4740-8055-73F32CD07822}" destId="{1D152F0C-2509-4A68-B1BC-FA2B47B1FE8E}" srcOrd="0" destOrd="2" presId="urn:microsoft.com/office/officeart/2005/8/layout/default"/>
    <dgm:cxn modelId="{DF9D8B6E-B6AA-4956-88E5-68E00CB2E3C2}" srcId="{2E9B4206-D41E-4B56-B250-966006541C74}" destId="{E4305981-424F-4FB9-A617-4C8A74A8A135}" srcOrd="0" destOrd="0" parTransId="{36B43A7E-4179-4F62-984E-2238E516622F}" sibTransId="{D2BD05D0-F116-45CA-B4F5-BF499DC45458}"/>
    <dgm:cxn modelId="{26316D72-9CBF-408E-AA80-7668033C7F2D}" srcId="{E4305981-424F-4FB9-A617-4C8A74A8A135}" destId="{A2EECEF9-31EC-4016-924D-354EFA072950}" srcOrd="0" destOrd="0" parTransId="{36FCFADE-7CA8-44E1-A524-19A4CD444F7E}" sibTransId="{0ED7A41D-9F7C-4FF3-98E5-32C79CC78D3E}"/>
    <dgm:cxn modelId="{4C1B4A73-1384-4744-9B3B-47A937233E29}" type="presOf" srcId="{1E8910BC-D7CB-4025-992B-C1FDFCBEC57E}" destId="{1D152F0C-2509-4A68-B1BC-FA2B47B1FE8E}" srcOrd="0" destOrd="1" presId="urn:microsoft.com/office/officeart/2005/8/layout/default"/>
    <dgm:cxn modelId="{82DA6876-3C81-4873-85A3-A0B9DB18AA85}" srcId="{E4305981-424F-4FB9-A617-4C8A74A8A135}" destId="{1B294C33-76A0-48F4-9047-777D08B79BFB}" srcOrd="1" destOrd="0" parTransId="{8C1FEEA7-7FB3-410D-9BE2-1D99A3F54948}" sibTransId="{0A6BB6C0-9EC5-4379-BE2C-FF553D6DDF6A}"/>
    <dgm:cxn modelId="{6E1CBB7A-896B-4CFA-85B6-977DAA598F02}" type="presOf" srcId="{0C62CDAB-AD9F-48F1-A0E7-A5115321E1E2}" destId="{247F3995-7173-4BC5-9B9D-7134E3C634D1}" srcOrd="0" destOrd="2" presId="urn:microsoft.com/office/officeart/2005/8/layout/default"/>
    <dgm:cxn modelId="{1C35C67A-8CBC-46FA-A444-22B8862F14CD}" srcId="{D8445198-19F0-4A2A-A00F-68752D8FB7F9}" destId="{1E8910BC-D7CB-4025-992B-C1FDFCBEC57E}" srcOrd="0" destOrd="0" parTransId="{F61ECA90-C4AD-400D-86F2-42BBB77C13F7}" sibTransId="{E9F9BB00-279D-4070-B830-120EF53171FB}"/>
    <dgm:cxn modelId="{1B57377E-D4BB-4D29-AA7E-CE203774812D}" type="presOf" srcId="{5A099D9C-39FC-4D61-B80B-832B958BA51B}" destId="{AA405503-AFB0-4A90-8EDF-A6C9A70FA971}" srcOrd="0" destOrd="0" presId="urn:microsoft.com/office/officeart/2005/8/layout/default"/>
    <dgm:cxn modelId="{DA9D1281-00D4-4D52-9B80-2C9421BEB041}" type="presOf" srcId="{CEC7BE6A-90C7-4A8A-8CAF-1554056FED1C}" destId="{247F3995-7173-4BC5-9B9D-7134E3C634D1}" srcOrd="0" destOrd="1" presId="urn:microsoft.com/office/officeart/2005/8/layout/default"/>
    <dgm:cxn modelId="{C66311A1-ABB8-440C-8C60-BC2F6397F9D8}" type="presOf" srcId="{79AFD025-46AE-40A4-B87B-230FE5F58DF7}" destId="{97BB6BD1-1C5C-4658-A541-7FE0655EF73B}" srcOrd="0" destOrd="1" presId="urn:microsoft.com/office/officeart/2005/8/layout/default"/>
    <dgm:cxn modelId="{C01C8CAA-B848-4135-BE78-0C6AC56DDD4F}" type="presOf" srcId="{A2EECEF9-31EC-4016-924D-354EFA072950}" destId="{6B8B3751-27F0-4011-8E38-DC2008B3F718}" srcOrd="0" destOrd="1" presId="urn:microsoft.com/office/officeart/2005/8/layout/default"/>
    <dgm:cxn modelId="{C3490AB1-DA06-4FE4-A1C2-F408FDF8E537}" srcId="{2E9B4206-D41E-4B56-B250-966006541C74}" destId="{5A099D9C-39FC-4D61-B80B-832B958BA51B}" srcOrd="2" destOrd="0" parTransId="{F4C64AD3-4590-45D1-9985-C01C549A91FD}" sibTransId="{F6905F78-2586-4FE6-907D-8146DAEA2015}"/>
    <dgm:cxn modelId="{3DD40AB1-5B92-4708-99B4-C634C4B60728}" type="presOf" srcId="{BA8C68A0-AA0C-4767-B393-B1DA198659C1}" destId="{9B4FDFC7-51D3-4B9D-BC20-4CC8CD472E21}" srcOrd="0" destOrd="0" presId="urn:microsoft.com/office/officeart/2005/8/layout/default"/>
    <dgm:cxn modelId="{FBEAB5B4-EC21-4E90-B2A2-FEA37F32A3C6}" type="presOf" srcId="{A58B9B3F-539D-481E-8A45-D4F88B9F2484}" destId="{AA405503-AFB0-4A90-8EDF-A6C9A70FA971}" srcOrd="0" destOrd="2" presId="urn:microsoft.com/office/officeart/2005/8/layout/default"/>
    <dgm:cxn modelId="{993C30B9-7609-436B-A8C6-883EA9B167DA}" type="presOf" srcId="{1009058D-EC5F-4F68-91C0-0F1731D50B2A}" destId="{97BB6BD1-1C5C-4658-A541-7FE0655EF73B}" srcOrd="0" destOrd="0" presId="urn:microsoft.com/office/officeart/2005/8/layout/default"/>
    <dgm:cxn modelId="{E2074FBE-7042-4B60-B83A-8531880888B2}" type="presOf" srcId="{D8445198-19F0-4A2A-A00F-68752D8FB7F9}" destId="{1D152F0C-2509-4A68-B1BC-FA2B47B1FE8E}" srcOrd="0" destOrd="0" presId="urn:microsoft.com/office/officeart/2005/8/layout/default"/>
    <dgm:cxn modelId="{94ADB4C0-DA03-413C-84EA-E523CB02B0F7}" type="presOf" srcId="{A7835C59-A241-4484-AFED-5E79B3F577E6}" destId="{97BB6BD1-1C5C-4658-A541-7FE0655EF73B}" srcOrd="0" destOrd="2" presId="urn:microsoft.com/office/officeart/2005/8/layout/default"/>
    <dgm:cxn modelId="{B9EB0BC7-AE1E-4C45-954B-6957DFD324CC}" srcId="{1009058D-EC5F-4F68-91C0-0F1731D50B2A}" destId="{A7835C59-A241-4484-AFED-5E79B3F577E6}" srcOrd="1" destOrd="0" parTransId="{935C5948-641C-476C-81B2-5FAA0F313444}" sibTransId="{D1C3A2DE-3127-43FB-AD96-29FC5C8DD980}"/>
    <dgm:cxn modelId="{97378FC8-96D4-4B40-B3CA-9E16A060F6FA}" type="presOf" srcId="{C789788F-D4EC-47C2-9112-763D57513B26}" destId="{247F3995-7173-4BC5-9B9D-7134E3C634D1}" srcOrd="0" destOrd="0" presId="urn:microsoft.com/office/officeart/2005/8/layout/default"/>
    <dgm:cxn modelId="{67A3AEC8-22B6-4E63-B3D8-44AD09E8216A}" type="presOf" srcId="{2E9B4206-D41E-4B56-B250-966006541C74}" destId="{623E1C96-BB71-4A2B-9A86-249BEFBD47C4}" srcOrd="0" destOrd="0" presId="urn:microsoft.com/office/officeart/2005/8/layout/default"/>
    <dgm:cxn modelId="{9F4BB9CB-18C8-4A00-A994-C2AE686C25C6}" srcId="{5A099D9C-39FC-4D61-B80B-832B958BA51B}" destId="{A58B9B3F-539D-481E-8A45-D4F88B9F2484}" srcOrd="1" destOrd="0" parTransId="{12E94A57-289D-4CBE-A534-D104F393E2BB}" sibTransId="{46F715D9-F33A-482B-9EC3-D47FB71EE24E}"/>
    <dgm:cxn modelId="{054E56CD-34EF-439F-93B6-B06EDA27BCFF}" srcId="{2E9B4206-D41E-4B56-B250-966006541C74}" destId="{C789788F-D4EC-47C2-9112-763D57513B26}" srcOrd="1" destOrd="0" parTransId="{BFFFA6DC-8B13-4165-A433-2E89E9A9A444}" sibTransId="{B74C239F-5E16-42E3-B542-DE6FEB7D4BC4}"/>
    <dgm:cxn modelId="{2D3417D3-9536-4472-B57C-9D88C9B8FA5E}" type="presOf" srcId="{69B94616-F0C0-4E87-8444-23C1613ABDD9}" destId="{9B4FDFC7-51D3-4B9D-BC20-4CC8CD472E21}" srcOrd="0" destOrd="1" presId="urn:microsoft.com/office/officeart/2005/8/layout/default"/>
    <dgm:cxn modelId="{16206BD3-9EE0-4536-BA8B-482C6748AF91}" srcId="{2E9B4206-D41E-4B56-B250-966006541C74}" destId="{D8445198-19F0-4A2A-A00F-68752D8FB7F9}" srcOrd="3" destOrd="0" parTransId="{446DE973-B3FC-4773-A2C9-08ED5CB0D648}" sibTransId="{0AAE2B34-163E-4D8E-8328-111FA55A85CD}"/>
    <dgm:cxn modelId="{34683BD5-BF53-40A7-A9BA-3C02F363FF81}" type="presOf" srcId="{E4305981-424F-4FB9-A617-4C8A74A8A135}" destId="{6B8B3751-27F0-4011-8E38-DC2008B3F718}" srcOrd="0" destOrd="0" presId="urn:microsoft.com/office/officeart/2005/8/layout/default"/>
    <dgm:cxn modelId="{54F479FB-45AA-45F4-868D-967B10232BA5}" srcId="{1009058D-EC5F-4F68-91C0-0F1731D50B2A}" destId="{79AFD025-46AE-40A4-B87B-230FE5F58DF7}" srcOrd="0" destOrd="0" parTransId="{EBFF4DF7-59C5-45F5-B789-780FA6E3CE56}" sibTransId="{3C1C73BE-AB71-446D-ACFA-DFFF636EE508}"/>
    <dgm:cxn modelId="{0BE6E091-0BDD-4919-B84F-02F81222A18C}" type="presParOf" srcId="{623E1C96-BB71-4A2B-9A86-249BEFBD47C4}" destId="{6B8B3751-27F0-4011-8E38-DC2008B3F718}" srcOrd="0" destOrd="0" presId="urn:microsoft.com/office/officeart/2005/8/layout/default"/>
    <dgm:cxn modelId="{C1FD02D2-4821-4E85-8B38-D3BCC3FF3C38}" type="presParOf" srcId="{623E1C96-BB71-4A2B-9A86-249BEFBD47C4}" destId="{B45DA785-5615-4026-BE34-7794C7A11CCB}" srcOrd="1" destOrd="0" presId="urn:microsoft.com/office/officeart/2005/8/layout/default"/>
    <dgm:cxn modelId="{9EB4BCCA-7C5B-4873-AAB8-1CE1381859A0}" type="presParOf" srcId="{623E1C96-BB71-4A2B-9A86-249BEFBD47C4}" destId="{247F3995-7173-4BC5-9B9D-7134E3C634D1}" srcOrd="2" destOrd="0" presId="urn:microsoft.com/office/officeart/2005/8/layout/default"/>
    <dgm:cxn modelId="{A17CFDF1-B34E-48E9-936F-066FB588681D}" type="presParOf" srcId="{623E1C96-BB71-4A2B-9A86-249BEFBD47C4}" destId="{3F1F70DE-8677-4D98-9D01-5B19C16FE8D8}" srcOrd="3" destOrd="0" presId="urn:microsoft.com/office/officeart/2005/8/layout/default"/>
    <dgm:cxn modelId="{ECFBDF97-CBB5-40F5-8C68-AEC2C949B946}" type="presParOf" srcId="{623E1C96-BB71-4A2B-9A86-249BEFBD47C4}" destId="{AA405503-AFB0-4A90-8EDF-A6C9A70FA971}" srcOrd="4" destOrd="0" presId="urn:microsoft.com/office/officeart/2005/8/layout/default"/>
    <dgm:cxn modelId="{B1646175-8A66-4411-9C9D-8A101FEF43C1}" type="presParOf" srcId="{623E1C96-BB71-4A2B-9A86-249BEFBD47C4}" destId="{0B977943-9DEB-44BF-B1E1-45651D851CDA}" srcOrd="5" destOrd="0" presId="urn:microsoft.com/office/officeart/2005/8/layout/default"/>
    <dgm:cxn modelId="{7D018F5D-E0B3-41E4-A1E9-B81048B634E3}" type="presParOf" srcId="{623E1C96-BB71-4A2B-9A86-249BEFBD47C4}" destId="{1D152F0C-2509-4A68-B1BC-FA2B47B1FE8E}" srcOrd="6" destOrd="0" presId="urn:microsoft.com/office/officeart/2005/8/layout/default"/>
    <dgm:cxn modelId="{ADDB5BD6-D8C2-4E75-90C4-A7B8780E33FD}" type="presParOf" srcId="{623E1C96-BB71-4A2B-9A86-249BEFBD47C4}" destId="{178C9411-C1EC-450A-A745-C10FCAA06E68}" srcOrd="7" destOrd="0" presId="urn:microsoft.com/office/officeart/2005/8/layout/default"/>
    <dgm:cxn modelId="{BBE275B7-04CE-4715-87E2-47D579027FF7}" type="presParOf" srcId="{623E1C96-BB71-4A2B-9A86-249BEFBD47C4}" destId="{9B4FDFC7-51D3-4B9D-BC20-4CC8CD472E21}" srcOrd="8" destOrd="0" presId="urn:microsoft.com/office/officeart/2005/8/layout/default"/>
    <dgm:cxn modelId="{5FC16DD1-FDE5-4339-AB0B-E34AF118B4F1}" type="presParOf" srcId="{623E1C96-BB71-4A2B-9A86-249BEFBD47C4}" destId="{4EE8C05D-775F-4E60-BE9C-C2F7A414A171}" srcOrd="9" destOrd="0" presId="urn:microsoft.com/office/officeart/2005/8/layout/default"/>
    <dgm:cxn modelId="{F0C16A16-B19A-4C5E-B901-CD45F3860A0C}" type="presParOf" srcId="{623E1C96-BB71-4A2B-9A86-249BEFBD47C4}" destId="{97BB6BD1-1C5C-4658-A541-7FE0655EF73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3751-27F0-4011-8E38-DC2008B3F718}">
      <dsp:nvSpPr>
        <dsp:cNvPr id="0" name=""/>
        <dsp:cNvSpPr/>
      </dsp:nvSpPr>
      <dsp:spPr>
        <a:xfrm>
          <a:off x="0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Aptos"/>
            </a:rPr>
            <a:t>Client final</a:t>
          </a:r>
          <a:endParaRPr lang="fr-FR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Déclenche la demande (courrier : points + choix + chèque)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Consulte le site vitrine (collecteur, liste goodies/points)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0" y="194836"/>
        <a:ext cx="2405960" cy="1443576"/>
      </dsp:txXfrm>
    </dsp:sp>
    <dsp:sp modelId="{247F3995-7173-4BC5-9B9D-7134E3C634D1}">
      <dsp:nvSpPr>
        <dsp:cNvPr id="0" name=""/>
        <dsp:cNvSpPr/>
      </dsp:nvSpPr>
      <dsp:spPr>
        <a:xfrm>
          <a:off x="2646556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rgbClr val="F3F3F3"/>
              </a:solidFill>
              <a:latin typeface="Fira Sans Condensed Light"/>
            </a:rPr>
            <a:t>Opérateur colis</a:t>
          </a:r>
          <a:endParaRPr lang="en-US" sz="15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Traite les courriers, saisit/MAJ les données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Pilote commandes, conditionnement, expédition, stats, mailing/emails, impressions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2646556" y="194836"/>
        <a:ext cx="2405960" cy="1443576"/>
      </dsp:txXfrm>
    </dsp:sp>
    <dsp:sp modelId="{AA405503-AFB0-4A90-8EDF-A6C9A70FA971}">
      <dsp:nvSpPr>
        <dsp:cNvPr id="0" name=""/>
        <dsp:cNvSpPr/>
      </dsp:nvSpPr>
      <dsp:spPr>
        <a:xfrm>
          <a:off x="5293113" y="194836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rgbClr val="F3F3F3"/>
              </a:solidFill>
              <a:latin typeface="Fira Sans Condensed Light"/>
            </a:rPr>
            <a:t>Administrateur (profil admin)</a:t>
          </a:r>
          <a:endParaRPr lang="en-US" sz="15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Paramètre les référentiels (emballages, poids, règles d’affranchissement, etc.)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Garantit la cohérence des données et des calculs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5293113" y="194836"/>
        <a:ext cx="2405960" cy="1443576"/>
      </dsp:txXfrm>
    </dsp:sp>
    <dsp:sp modelId="{1D152F0C-2509-4A68-B1BC-FA2B47B1FE8E}">
      <dsp:nvSpPr>
        <dsp:cNvPr id="0" name=""/>
        <dsp:cNvSpPr/>
      </dsp:nvSpPr>
      <dsp:spPr>
        <a:xfrm>
          <a:off x="0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rgbClr val="F3F3F3"/>
              </a:solidFill>
              <a:latin typeface="Fira Sans Condensed Light"/>
            </a:rPr>
            <a:t>Opérateur stock </a:t>
          </a:r>
          <a:endParaRPr lang="en-US" sz="15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Gère stocks goodies + inventaires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Impact indirect sur le traitement des commandes 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0" y="1879008"/>
        <a:ext cx="2405960" cy="1443576"/>
      </dsp:txXfrm>
    </dsp:sp>
    <dsp:sp modelId="{9B4FDFC7-51D3-4B9D-BC20-4CC8CD472E21}">
      <dsp:nvSpPr>
        <dsp:cNvPr id="0" name=""/>
        <dsp:cNvSpPr/>
      </dsp:nvSpPr>
      <dsp:spPr>
        <a:xfrm>
          <a:off x="2646556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rgbClr val="F3F3F3"/>
              </a:solidFill>
              <a:latin typeface="Fira Sans Condensed Light"/>
            </a:rPr>
            <a:t>Direction / management </a:t>
          </a:r>
          <a:endParaRPr lang="en-US" sz="15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Consulte statistiques/rapports pour le pilotage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</dsp:txBody>
      <dsp:txXfrm>
        <a:off x="2646556" y="1879008"/>
        <a:ext cx="2405960" cy="1443576"/>
      </dsp:txXfrm>
    </dsp:sp>
    <dsp:sp modelId="{97BB6BD1-1C5C-4658-A541-7FE0655EF73B}">
      <dsp:nvSpPr>
        <dsp:cNvPr id="0" name=""/>
        <dsp:cNvSpPr/>
      </dsp:nvSpPr>
      <dsp:spPr>
        <a:xfrm>
          <a:off x="5293113" y="1879008"/>
          <a:ext cx="2405960" cy="1443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rgbClr val="F3F3F3"/>
              </a:solidFill>
              <a:latin typeface="Fira Sans Condensed Light"/>
            </a:rPr>
            <a:t>La Poste</a:t>
          </a:r>
          <a:endParaRPr lang="en-US" sz="15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Fournit tarifs postaux (annuels) + n° de suivi (lettre suivie)</a:t>
          </a:r>
          <a:endParaRPr lang="en-US" sz="1200" kern="1200">
            <a:solidFill>
              <a:srgbClr val="0C343D"/>
            </a:solidFill>
            <a:latin typeface="Fira Sans Condensed Ligh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>
              <a:solidFill>
                <a:srgbClr val="F3F3F3"/>
              </a:solidFill>
              <a:latin typeface="Fira Sans Condensed Light"/>
            </a:rPr>
            <a:t>Acteur clé pour affranchissement et suivi</a:t>
          </a:r>
          <a:endParaRPr lang="fr-FR" sz="1200" kern="1200"/>
        </a:p>
      </dsp:txBody>
      <dsp:txXfrm>
        <a:off x="5293113" y="1879008"/>
        <a:ext cx="2405960" cy="1443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3479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Ce document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réalisé</a:t>
            </a:r>
            <a:r>
              <a:rPr lang="en-US" dirty="0"/>
              <a:t> dans le cadre de la formation </a:t>
            </a:r>
            <a:r>
              <a:rPr lang="en-US" b="1" dirty="0" err="1"/>
              <a:t>Diginamic</a:t>
            </a:r>
            <a:r>
              <a:rPr lang="en-US" b="1" dirty="0"/>
              <a:t> – Data Science &amp; IA</a:t>
            </a:r>
            <a:r>
              <a:rPr lang="en-US" dirty="0"/>
              <a:t>, promotion </a:t>
            </a:r>
            <a:r>
              <a:rPr lang="en-US" b="1" dirty="0"/>
              <a:t>2025–2027</a:t>
            </a:r>
            <a:r>
              <a:rPr lang="en-US" dirty="0"/>
              <a:t>.</a:t>
            </a:r>
            <a:endParaRPr lang="fr-FR" dirty="0"/>
          </a:p>
          <a:p>
            <a:pPr>
              <a:buNone/>
            </a:pPr>
            <a:r>
              <a:rPr lang="en-US" dirty="0"/>
              <a:t>Dans le </a:t>
            </a:r>
            <a:r>
              <a:rPr lang="en-US" dirty="0" err="1"/>
              <a:t>scénario</a:t>
            </a:r>
            <a:r>
              <a:rPr lang="en-US" dirty="0"/>
              <a:t> </a:t>
            </a:r>
            <a:r>
              <a:rPr lang="en-US" dirty="0" err="1"/>
              <a:t>d’audit</a:t>
            </a:r>
            <a:r>
              <a:rPr lang="en-US" dirty="0"/>
              <a:t> </a:t>
            </a:r>
            <a:r>
              <a:rPr lang="en-US" dirty="0" err="1"/>
              <a:t>présenté</a:t>
            </a:r>
            <a:r>
              <a:rPr lang="en-US" dirty="0"/>
              <a:t>, je me </a:t>
            </a:r>
            <a:r>
              <a:rPr lang="en-US" dirty="0" err="1"/>
              <a:t>positionne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consultant SI</a:t>
            </a:r>
            <a:r>
              <a:rPr lang="en-US" dirty="0"/>
              <a:t>. À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titre</a:t>
            </a:r>
            <a:r>
              <a:rPr lang="en-US" dirty="0"/>
              <a:t>, la mission est </a:t>
            </a:r>
            <a:r>
              <a:rPr lang="en-US" dirty="0" err="1"/>
              <a:t>présentée</a:t>
            </a:r>
            <a:r>
              <a:rPr lang="en-US" dirty="0"/>
              <a:t> sous </a:t>
            </a:r>
            <a:r>
              <a:rPr lang="en-US" dirty="0" err="1"/>
              <a:t>l’enseigne</a:t>
            </a:r>
            <a:r>
              <a:rPr lang="en-US" dirty="0"/>
              <a:t> </a:t>
            </a:r>
            <a:r>
              <a:rPr lang="en-US" b="1" dirty="0"/>
              <a:t>Tindalos Consulting</a:t>
            </a:r>
            <a:r>
              <a:rPr lang="en-US" dirty="0"/>
              <a:t> (et </a:t>
            </a:r>
            <a:r>
              <a:rPr lang="en-US" b="1" dirty="0"/>
              <a:t>Premium Consulting</a:t>
            </a:r>
            <a:r>
              <a:rPr lang="en-US" dirty="0"/>
              <a:t>) à des fins de mise </a:t>
            </a:r>
            <a:r>
              <a:rPr lang="en-US" dirty="0" err="1"/>
              <a:t>en</a:t>
            </a:r>
            <a:r>
              <a:rPr lang="en-US" dirty="0"/>
              <a:t> situation </a:t>
            </a:r>
            <a:r>
              <a:rPr lang="en-US" dirty="0" err="1"/>
              <a:t>pédagogique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Ce document </a:t>
            </a:r>
            <a:r>
              <a:rPr lang="en-US" dirty="0" err="1"/>
              <a:t>présente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analyse</a:t>
            </a:r>
            <a:r>
              <a:rPr lang="en-US" b="1" dirty="0"/>
              <a:t> de </a:t>
            </a:r>
            <a:r>
              <a:rPr lang="en-US" b="1" dirty="0" err="1"/>
              <a:t>l’existant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b="1" dirty="0"/>
              <a:t>gestion des </a:t>
            </a:r>
            <a:r>
              <a:rPr lang="en-US" b="1" dirty="0" err="1"/>
              <a:t>colis</a:t>
            </a:r>
            <a:r>
              <a:rPr lang="en-US" dirty="0"/>
              <a:t> du </a:t>
            </a:r>
            <a:r>
              <a:rPr lang="en-US" dirty="0" err="1"/>
              <a:t>programme</a:t>
            </a:r>
            <a:r>
              <a:rPr lang="en-US" dirty="0"/>
              <a:t> de </a:t>
            </a:r>
            <a:r>
              <a:rPr lang="en-US" dirty="0" err="1"/>
              <a:t>fidélité</a:t>
            </a:r>
            <a:r>
              <a:rPr lang="en-US" dirty="0"/>
              <a:t> </a:t>
            </a:r>
            <a:r>
              <a:rPr lang="en-US" b="1" dirty="0"/>
              <a:t>DIGICHEESE</a:t>
            </a:r>
            <a:r>
              <a:rPr lang="en-US" dirty="0"/>
              <a:t>.</a:t>
            </a:r>
            <a:endParaRPr lang="fr-FR" dirty="0"/>
          </a:p>
          <a:p>
            <a:pPr>
              <a:buNone/>
            </a:pPr>
            <a:r>
              <a:rPr lang="en-US" dirty="0"/>
              <a:t>En tant </a:t>
            </a:r>
            <a:r>
              <a:rPr lang="en-US" dirty="0" err="1"/>
              <a:t>que</a:t>
            </a:r>
            <a:r>
              <a:rPr lang="en-US" dirty="0"/>
              <a:t> consultant SI </a:t>
            </a:r>
            <a:r>
              <a:rPr lang="en-US" dirty="0" err="1"/>
              <a:t>mandaté</a:t>
            </a:r>
            <a:r>
              <a:rPr lang="en-US" dirty="0"/>
              <a:t> par DIGICHEESE, </a:t>
            </a:r>
            <a:r>
              <a:rPr lang="en-US" dirty="0" err="1"/>
              <a:t>l’objectif</a:t>
            </a:r>
            <a:r>
              <a:rPr lang="en-US" dirty="0"/>
              <a:t> de la mission est de :</a:t>
            </a:r>
          </a:p>
          <a:p>
            <a:pPr marL="171450" indent="-171450"/>
            <a:r>
              <a:rPr lang="en-US" dirty="0"/>
              <a:t>identifier les </a:t>
            </a:r>
            <a:r>
              <a:rPr lang="en-US" dirty="0" err="1"/>
              <a:t>acteurs</a:t>
            </a:r>
            <a:r>
              <a:rPr lang="en-US" dirty="0"/>
              <a:t> et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rôles</a:t>
            </a:r>
            <a:r>
              <a:rPr lang="en-US" dirty="0"/>
              <a:t> ;</a:t>
            </a:r>
          </a:p>
          <a:p>
            <a:pPr marL="171450" indent="-171450"/>
            <a:r>
              <a:rPr lang="en-US" dirty="0" err="1"/>
              <a:t>comprendre</a:t>
            </a:r>
            <a:r>
              <a:rPr lang="en-US" dirty="0"/>
              <a:t> </a:t>
            </a:r>
            <a:r>
              <a:rPr lang="en-US" dirty="0" err="1"/>
              <a:t>l’architecture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;</a:t>
            </a:r>
          </a:p>
          <a:p>
            <a:pPr marL="171450" indent="-171450"/>
            <a:r>
              <a:rPr lang="en-US" dirty="0" err="1"/>
              <a:t>formaliser</a:t>
            </a:r>
            <a:r>
              <a:rPr lang="en-US" dirty="0"/>
              <a:t> les processus métier ;</a:t>
            </a:r>
          </a:p>
          <a:p>
            <a:pPr marL="171450" indent="-171450"/>
            <a:r>
              <a:rPr lang="en-US" dirty="0" err="1"/>
              <a:t>modéliser</a:t>
            </a:r>
            <a:r>
              <a:rPr lang="en-US" dirty="0"/>
              <a:t> les données </a:t>
            </a:r>
            <a:r>
              <a:rPr lang="en-US" dirty="0" err="1"/>
              <a:t>nécessaires</a:t>
            </a:r>
            <a:r>
              <a:rPr lang="en-US" dirty="0"/>
              <a:t> à la gestion des </a:t>
            </a:r>
            <a:r>
              <a:rPr lang="en-US" dirty="0" err="1"/>
              <a:t>colis</a:t>
            </a:r>
            <a:r>
              <a:rPr lang="en-US" dirty="0"/>
              <a:t> ;</a:t>
            </a:r>
          </a:p>
          <a:p>
            <a:pPr indent="0">
              <a:buNone/>
            </a:pP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produire</a:t>
            </a:r>
            <a:r>
              <a:rPr lang="en-US" dirty="0"/>
              <a:t> un </a:t>
            </a:r>
            <a:r>
              <a:rPr lang="en-US" b="1" dirty="0"/>
              <a:t>état de </a:t>
            </a:r>
            <a:r>
              <a:rPr lang="en-US" b="1" dirty="0" err="1"/>
              <a:t>l’art</a:t>
            </a:r>
            <a:r>
              <a:rPr lang="en-US" b="1" dirty="0"/>
              <a:t> </a:t>
            </a:r>
            <a:r>
              <a:rPr lang="en-US" b="1" dirty="0" err="1"/>
              <a:t>clair</a:t>
            </a:r>
            <a:r>
              <a:rPr lang="en-US" b="1" dirty="0"/>
              <a:t> et </a:t>
            </a:r>
            <a:r>
              <a:rPr lang="en-US" b="1" dirty="0" err="1"/>
              <a:t>structuré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actuel</a:t>
            </a:r>
            <a:r>
              <a:rPr lang="en-US" dirty="0"/>
              <a:t> (</a:t>
            </a:r>
            <a:r>
              <a:rPr lang="en-US" b="1" dirty="0"/>
              <a:t>AS-IS</a:t>
            </a:r>
            <a:r>
              <a:rPr lang="en-US" dirty="0"/>
              <a:t>).</a:t>
            </a:r>
            <a:endParaRPr lang="fr-FR" dirty="0"/>
          </a:p>
          <a:p>
            <a:pPr lvl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Voici</a:t>
            </a:r>
            <a:r>
              <a:rPr lang="en-US">
                <a:latin typeface="Calibri"/>
                <a:ea typeface="Calibri"/>
                <a:cs typeface="Calibri"/>
              </a:rPr>
              <a:t> le pseudocode pour </a:t>
            </a:r>
            <a:r>
              <a:rPr lang="en-US" err="1">
                <a:latin typeface="Calibri"/>
                <a:ea typeface="Calibri"/>
                <a:cs typeface="Calibri"/>
              </a:rPr>
              <a:t>plantuml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left to right direction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componentStyle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rectangle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en-US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wrapWidth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220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Schéma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global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: Gestion des colis)</a:t>
            </a:r>
            <a:endParaRPr lang="en-US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Objectif du schéma (réponse à la question)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Montrer les ACTEURS + les GRANDES FONCTIONNALITÉS (macro-modules)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Montrer les INTERACTIONS des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(liens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-&gt; module)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- Rester dans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"gestion des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(pas une vue SI complète)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ACTEURS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NB : distinction entre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INTERNES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utilisateurs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du SI) et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     acteurs EXTERNES (hors SI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mais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interagissant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avec le processus)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package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Digichesse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as DG {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internes  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"Opérateur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en-US" err="1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profil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admin)\n+ interface PMO" as A_Admin</a:t>
            </a:r>
            <a:endParaRPr lang="en-US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stock\n(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A_OpStock</a:t>
            </a:r>
            <a:endParaRPr lang="en-US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"Direction / management\n(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GRANDES FONCTIONNALITÉS (macro-modules) —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projet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Chaque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composant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représente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bloc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fonctionnel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(pas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détail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technique).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package "Système de gestion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SYS_GestionColis {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clients"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C_Clients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\n(incl.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"Communication client"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\n(incl. reporting)"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emplacements"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C_Empl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"Gestion des stocks"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C_Stock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"Administration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paramétrage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C_AdminParam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'le site est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composant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component "Site vitrine / marketing"  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EXT_Site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}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externes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"Client final\n(particulier)"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endParaRPr lang="en-US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actor "la Poste" as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INTERACTIONS DES ACTEURS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fonctionnalité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Client final : agit hors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processus métier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-up-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EXT_Site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télécharger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goodies/points)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du SI sur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périmètre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endParaRPr lang="en-US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C_Clients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MAJ fiche client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en-US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mailing / emails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stats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C_Empl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renseigner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consulter\n(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activé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connexe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alimente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contrôle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disponibilités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A_OpStock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C_Stock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gérer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stocks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inventaires</a:t>
            </a:r>
            <a:endParaRPr lang="en-US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paramétrage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production de reporting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rôle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“PMO”) ---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C_AdminParam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etc.)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extraire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nrapports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la Direction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Direction :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manipule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passe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---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(On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Direction aux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avec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précision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"via Admin")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C_Stats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consulter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\n(via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Administrateur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A_Direction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/ consulter\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rapports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DÉPENDANCES EXTERNES STRUCTURANTES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(sans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entrer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détail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technique)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dépend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Poste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-up-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A_Poste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C_Comm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envoi notifications\n(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9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Vincent Rivaud: https://www.pexels.com/fr-fr/photo/34732306/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12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fr-FR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 A) UC — Système de gestion des colis (ancien système Access 2000)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## UC01 — Saisir une demande à partir du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courrier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err="1">
                <a:solidFill>
                  <a:srgbClr val="569CD6"/>
                </a:solidFill>
                <a:highlight>
                  <a:srgbClr val="1F1F1F"/>
                </a:highlight>
              </a:rPr>
              <a:t>UC_Saisie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dans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l’application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Access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reçue par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(points + choix goodies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(interne SI)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métier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**Client final**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(externe)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reçu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traiter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exploitable (choix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coordonnées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minimales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lit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récupère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identifie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 client (recherche).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saisit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dans Access.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liée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un client 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jour).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UC02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Gérer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fiche client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créer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UC_Client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la fiche client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contact, options)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communication.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introuvable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corriger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/gestion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accès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module “clients”.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Recherche du client.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mise à jour de la fiche.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(CP →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ville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Validation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UC03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Enregistrer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 la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UC_Commande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piloter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tout au long de son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(UC01)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met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consulte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passées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besoin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modifications.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UC04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conditionnement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&amp;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choisir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UC_Cond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déterminer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min/max,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être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complète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lance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la suite.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données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UC05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affranchissement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-&gt;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tarif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UC_Aff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et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(source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(UC04)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applique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est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UC06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Expédier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UC_Exp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La Poste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l’état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 + UC05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date, etc.).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envoi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UC07 — Tracer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traitement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historisation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mouvements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UC_Traca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historiser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actions).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Lors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 significative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),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d’historisation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UC08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Communiquer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avec le client (mailing / email)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communication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fichier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texte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email disponible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sélectionne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cible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génère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support.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support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(et action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potentiellement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tracée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selon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(use cases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optionnels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rattachés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l’exploitation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UC09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demande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collecteur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client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standard.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points + choix sur papier libre.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UC01.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UC10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envoi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saisie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n° de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(dans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souvent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97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Alexy Almond: https://www.pexels.com/fr-fr/photo/nourriture-sur-la-table-3757718/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7452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fr-FR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 B) UC — Administration &amp; Pilotage (référentiels + reporting via Admin/PMO)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UC11 — Administrer / paramétrer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système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UC_Admin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garantir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cohérence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paramètres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indispensables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profil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admin + interface PMO)**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mise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périodique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(ex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correction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droits admin.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met à jour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goodies,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…).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rend disponible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l’exploitation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paramètres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opérationnels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UC12 — Gérer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référentiel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UC_Emb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UC_Cond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UC13 — Gérer référentiel goodies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,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caractéristiques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UC_Goodies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données goodies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caractéristiques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UC14 — Mettre à jour tarifs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postaux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annuels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UC_Tarifs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annuels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UC_Aff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UC15 — Gérer stocks goodies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UC_Stocks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maintenir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goodies.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stock**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(principal),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**Admin**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éventuellement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stock à jour.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UC16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Réaliser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inventaire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UC_Inventaire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opération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d’inventaire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fiabiliser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stock.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stock**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inventaire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stock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ajusté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UC17 — Générer statistiques / reporting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UC_Reporting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indicateurs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/rapports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et impressions.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(PMO)**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(consultation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selon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organisation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rapports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générés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UC18 — Fournir un rapport à la Direction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UC_Fournir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transmettre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rapports à la Direction (la Direction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manipule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SI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Administrateur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(PMO)**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Consommateur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**Direction / management**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rapport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transmis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exploitable.</a:t>
            </a:r>
            <a:endParaRPr lang="fr-FR" dirty="0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02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Betül Çarkacı: https://www.pexels.com/fr-fr/photo/affinage-des-meules-de-fromage-sur-des-casiers-en-bois-30433630/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662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fr-FR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 A) UC — Système de gestion des colis (ancien système Access 2000)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## UC01 — Saisir une demande à partir du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courrier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err="1">
                <a:solidFill>
                  <a:srgbClr val="569CD6"/>
                </a:solidFill>
                <a:highlight>
                  <a:srgbClr val="1F1F1F"/>
                </a:highlight>
              </a:rPr>
              <a:t>UC_Saisie</a:t>
            </a:r>
            <a:r>
              <a:rPr lang="en-US" i="1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dans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l’application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Access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reçue par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(points + choix goodies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(interne SI)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métier :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**Client final**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(externe)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reçu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traiter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exploitable (choix +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coordonnées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minimales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lit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récupère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identifie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client (recherche).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formulée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un client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jour).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UC02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Gérer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fiche client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créer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UC_Client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la fiche client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contact, options)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communication.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introuvable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corriger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/gestion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accès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module “clients”.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Recherche du client.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mise à jour de la fiche.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(CP →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ville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Validation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UC03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Enregistrer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/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jour la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UC_Commande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piloter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tout au long de son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(UC01)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met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consulte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passées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besoin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4.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modifications.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UC04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conditionnement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&amp;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choisir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emballage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UC_Cond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déterminer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min/max,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être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complète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lance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nécessaire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la suite.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données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prêtes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UC05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Calculer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affranchissement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poids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-&gt;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tarif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UC_Aff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et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(source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(UC04)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disponible.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applique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coût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est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UC06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Expédier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UC_Exp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La Poste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jour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l’état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Principal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Secondaire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**La Poste**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(UC04 + UC05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réalisés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disponibles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date, etc.).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envoi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mis à jour.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UC07 — Tracer le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traitement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historisation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mouvements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UC_Traca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historiser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traitement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déclenche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indirectement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actions).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avancement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Lors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action significative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préparation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),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événement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d’historisation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traçabilité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disponible sur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 UC08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Communiquer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avec le client (mailing / email)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UC_Comm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communication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liste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fichier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texte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Préconditions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; email disponible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Scénario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nominal :**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1.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L’opérateur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sélectionne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cible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2.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mailing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email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personnalisé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3.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génère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support.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support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produit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(et action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potentiellement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tracée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selon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---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(use cases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optionnels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rattachés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à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l’exploitation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UC09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demande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sur papier libre (sans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collecteur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UC_PapierLibre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permettre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d’une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client ne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pas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collecteur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standard.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contenant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points + choix sur papier libre.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UC01.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#### UC10 —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Variante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 envoi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en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lettre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(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saisie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n° de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suivi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) 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*(</a:t>
            </a:r>
            <a:r>
              <a:rPr lang="en-US" i="1" dirty="0" err="1">
                <a:solidFill>
                  <a:srgbClr val="569CD6"/>
                </a:solidFill>
                <a:highlight>
                  <a:srgbClr val="1F1F1F"/>
                </a:highlight>
              </a:rPr>
              <a:t>UC_Suivi</a:t>
            </a:r>
            <a:r>
              <a:rPr lang="en-US" i="1" dirty="0">
                <a:solidFill>
                  <a:srgbClr val="569CD6"/>
                </a:solidFill>
                <a:highlight>
                  <a:srgbClr val="1F1F1F"/>
                </a:highlight>
              </a:rPr>
              <a:t>)*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**Objectif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associer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(dans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l’existant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souvent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via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Acteur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Opérateur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colis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</a:t>
            </a:r>
            <a:r>
              <a:rPr lang="en-US" b="1" dirty="0" err="1">
                <a:solidFill>
                  <a:srgbClr val="569CD6"/>
                </a:solidFill>
                <a:highlight>
                  <a:srgbClr val="1F1F1F"/>
                </a:highlight>
              </a:rPr>
              <a:t>Déclencheur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“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”.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6796E6"/>
                </a:solidFill>
                <a:highlight>
                  <a:srgbClr val="1F1F1F"/>
                </a:highlight>
              </a:rPr>
              <a:t>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b="1" dirty="0">
                <a:solidFill>
                  <a:srgbClr val="569CD6"/>
                </a:solidFill>
                <a:highlight>
                  <a:srgbClr val="1F1F1F"/>
                </a:highlight>
              </a:rPr>
              <a:t>**Postconditions :**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numéro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.</a:t>
            </a:r>
            <a:endParaRPr lang="fr-FR" dirty="0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710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François Carré: https://www.pexels.com/fr-fr/photo/fromage-nature-morte-variete-varie-6462704/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30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91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4A7C4-7113-5AF1-E7CE-F2DD14E9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B9329-3F34-61C5-8F98-5AE9CFB0A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6875C1-C421-B2C2-7E5A-055ACB399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44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Photo de Alexy Almond: https://www.pexels.com/fr-fr/photo/plateau-a-fromage-3756480/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31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5940-B8F4-982F-4D6E-8E19B1C9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330461-EA0D-A08F-0A7F-CD14E9390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C8D500-7542-DA14-1A00-53BBC893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14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EA69-17F0-829A-E149-FD7A4487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4E1997-B7EA-8E42-EF25-8D37C1FAE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8FFD71-5421-B1F9-EF36-2F15B229B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727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907F-1071-190A-FC7C-68FDC338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FD25D9-45A9-466F-5350-61C363043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F0571A-8827-7791-9F76-7F481F47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Séquence : gestion des colis (Access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autonumber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shadowing false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sequenceMessageAlign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center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"Client final\n(externe)" as A_Client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actor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Opérateur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\n(interne SI)" as A_OpColis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"IHM Access\n(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Formulaires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)" as UI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applicative\n(VBA / requêtes)" as APP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database "BD Access\n(Tables)" as DB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participant "La Poste\n(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système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externe)" as Poste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Déclenchement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(hors SI) 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Envoie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un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\n(points + choix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chèque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 dirty="0" err="1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Réceptionne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ouvre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courrier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relève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informations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client (nom/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adresse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rechercherClient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client WHERE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critères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(trouvé ? + fiche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existant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Nouveau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client introuvable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Demander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Créer /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enregistrerFicheClient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(données client)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INSERT/UPDATE Client(...)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/MAJ client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fiche client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demande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créer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compléter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creerOuMajCommande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INSERT/UPDATE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(id,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goodies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unitaires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Lancer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Afficher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montant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logique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applicative)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choisirEmballage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alt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 trouvé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Persistences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résultat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'---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partir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stockés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SELECT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postaux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poids_total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alt Tarif trouvé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la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=?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total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else Tarif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manquant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trop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lourd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/ hors grille)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dépasse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grille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DB --&gt; APP : OK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calculés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else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Règle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aucun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n'est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compatible,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on split la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(au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moins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1 goodie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).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splitCommandeEnColis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INSERT Colis/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LignesColis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\n+ MAJ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(multi-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recalculerConditionnementEtTarifs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plusieurs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conditionnement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+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par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'===================================================================================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==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Poste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Déposer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\n(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acheminement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La Poste)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Fournir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note right of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Conserver le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pour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end note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Poste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Preuve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dépôt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optionnelle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Poste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Valider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dans Access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UI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APP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opt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Lettre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-&gt; UI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Saisir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n° de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suivi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UI -&gt; APP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, tracking)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tracking=?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deactivate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end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INSERT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=EXPEDIEE, date,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-&gt; DB : UPDATE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SET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=EXPEDIEE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activate DB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DB --&gt; APP : OK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DB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APP --&gt; UI : Confirmation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enregistrée</a:t>
            </a:r>
            <a:endParaRPr lang="fr-FR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APP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UI --&gt;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A_OpColis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=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expédiée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deactivate UI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996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>
                <a:solidFill>
                  <a:schemeClr val="tx1"/>
                </a:solidFill>
              </a:rPr>
              <a:t>Ce diagramme d’activité décrit le </a:t>
            </a:r>
            <a:r>
              <a:rPr lang="fr-FR" b="1" dirty="0">
                <a:solidFill>
                  <a:schemeClr val="tx1"/>
                </a:solidFill>
              </a:rPr>
              <a:t>workflow opérationnel AS-IS</a:t>
            </a:r>
            <a:r>
              <a:rPr lang="fr-FR" dirty="0">
                <a:solidFill>
                  <a:schemeClr val="tx1"/>
                </a:solidFill>
              </a:rPr>
              <a:t> de la gestion des colis dans l’outil Access 2000, depuis la </a:t>
            </a:r>
            <a:r>
              <a:rPr lang="fr-FR" b="1" dirty="0">
                <a:solidFill>
                  <a:schemeClr val="tx1"/>
                </a:solidFill>
              </a:rPr>
              <a:t>réception d’un courrier client</a:t>
            </a:r>
            <a:r>
              <a:rPr lang="fr-FR" dirty="0">
                <a:solidFill>
                  <a:schemeClr val="tx1"/>
                </a:solidFill>
              </a:rPr>
              <a:t> jusqu’à l’</a:t>
            </a:r>
            <a:r>
              <a:rPr lang="fr-FR" b="1" dirty="0">
                <a:solidFill>
                  <a:schemeClr val="tx1"/>
                </a:solidFill>
              </a:rPr>
              <a:t>expédition</a:t>
            </a:r>
            <a:r>
              <a:rPr lang="fr-FR" dirty="0">
                <a:solidFill>
                  <a:schemeClr val="tx1"/>
                </a:solidFill>
              </a:rPr>
              <a:t> et la </a:t>
            </a:r>
            <a:r>
              <a:rPr lang="fr-FR" b="1" dirty="0">
                <a:solidFill>
                  <a:schemeClr val="tx1"/>
                </a:solidFill>
              </a:rPr>
              <a:t>mise à jour du statut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/>
            </a:br>
            <a:r>
              <a:rPr lang="fr-FR" dirty="0">
                <a:solidFill>
                  <a:schemeClr val="tx1"/>
                </a:solidFill>
              </a:rPr>
              <a:t> Le processus comporte deux décisions structurantes :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dirty="0">
                <a:solidFill>
                  <a:schemeClr val="tx1"/>
                </a:solidFill>
              </a:rPr>
              <a:t>Contrôle d’entrée</a:t>
            </a:r>
            <a:r>
              <a:rPr lang="fr-FR" dirty="0">
                <a:solidFill>
                  <a:schemeClr val="tx1"/>
                </a:solidFill>
              </a:rPr>
              <a:t> : si les informations minimales du courrier sont absentes (adresse/choix), la demande est </a:t>
            </a:r>
            <a:r>
              <a:rPr lang="fr-FR" b="1" dirty="0">
                <a:solidFill>
                  <a:schemeClr val="tx1"/>
                </a:solidFill>
              </a:rPr>
              <a:t>mise en attente</a:t>
            </a:r>
            <a:r>
              <a:rPr lang="fr-FR" dirty="0">
                <a:solidFill>
                  <a:schemeClr val="tx1"/>
                </a:solidFill>
              </a:rPr>
              <a:t> (commentaire/blocage).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err="1">
                <a:solidFill>
                  <a:schemeClr val="tx1"/>
                </a:solidFill>
              </a:rPr>
              <a:t>Expédiabilité</a:t>
            </a:r>
            <a:r>
              <a:rPr lang="fr-FR" dirty="0">
                <a:solidFill>
                  <a:schemeClr val="tx1"/>
                </a:solidFill>
              </a:rPr>
              <a:t> : le système doit produire une solution </a:t>
            </a:r>
            <a:r>
              <a:rPr lang="fr-FR" err="1">
                <a:solidFill>
                  <a:schemeClr val="tx1"/>
                </a:solidFill>
              </a:rPr>
              <a:t>expédiable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i="1" dirty="0">
                <a:solidFill>
                  <a:schemeClr val="tx1"/>
                </a:solidFill>
              </a:rPr>
              <a:t>emballage compatible + tarif postal disponible</a:t>
            </a:r>
            <a:r>
              <a:rPr lang="fr-FR" dirty="0">
                <a:solidFill>
                  <a:schemeClr val="tx1"/>
                </a:solidFill>
              </a:rPr>
              <a:t>). Pour cela, une </a:t>
            </a:r>
            <a:r>
              <a:rPr lang="fr-FR" b="1" dirty="0">
                <a:solidFill>
                  <a:schemeClr val="tx1"/>
                </a:solidFill>
              </a:rPr>
              <a:t>boucle de recalcul</a:t>
            </a:r>
            <a:r>
              <a:rPr lang="fr-FR" dirty="0">
                <a:solidFill>
                  <a:schemeClr val="tx1"/>
                </a:solidFill>
              </a:rPr>
              <a:t> est appliquée : si l’emballage est incompatible ou si le tarif est introuvable (ex. poids hors grille), la commande est </a:t>
            </a:r>
            <a:r>
              <a:rPr lang="fr-FR" b="1" dirty="0">
                <a:solidFill>
                  <a:schemeClr val="tx1"/>
                </a:solidFill>
              </a:rPr>
              <a:t>splittée en plusieurs colis</a:t>
            </a:r>
            <a:r>
              <a:rPr lang="fr-FR" dirty="0">
                <a:solidFill>
                  <a:schemeClr val="tx1"/>
                </a:solidFill>
              </a:rPr>
              <a:t> puis recalculée </a:t>
            </a:r>
            <a:r>
              <a:rPr lang="fr-FR" b="1" dirty="0">
                <a:solidFill>
                  <a:schemeClr val="tx1"/>
                </a:solidFill>
              </a:rPr>
              <a:t>par colis</a:t>
            </a:r>
            <a:r>
              <a:rPr lang="fr-FR" dirty="0">
                <a:solidFill>
                  <a:schemeClr val="tx1"/>
                </a:solidFill>
              </a:rPr>
              <a:t> jusqu’à obtenir une expédition possible.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dirty="0">
                <a:solidFill>
                  <a:schemeClr val="tx1"/>
                </a:solidFill>
              </a:rPr>
              <a:t>Enfin, l’expédition est réalisée via </a:t>
            </a:r>
            <a:r>
              <a:rPr lang="fr-FR" b="1" dirty="0">
                <a:solidFill>
                  <a:schemeClr val="tx1"/>
                </a:solidFill>
              </a:rPr>
              <a:t>La Poste</a:t>
            </a:r>
            <a:r>
              <a:rPr lang="fr-FR" dirty="0">
                <a:solidFill>
                  <a:schemeClr val="tx1"/>
                </a:solidFill>
              </a:rPr>
              <a:t> (option “lettre suivie” avec saisie du numéro), puis le système </a:t>
            </a:r>
            <a:r>
              <a:rPr lang="fr-FR" b="1" dirty="0">
                <a:solidFill>
                  <a:schemeClr val="tx1"/>
                </a:solidFill>
              </a:rPr>
              <a:t>historise le mouvement</a:t>
            </a:r>
            <a:r>
              <a:rPr lang="fr-FR" dirty="0">
                <a:solidFill>
                  <a:schemeClr val="tx1"/>
                </a:solidFill>
              </a:rPr>
              <a:t> et met à jour le statut en </a:t>
            </a:r>
            <a:r>
              <a:rPr lang="fr-FR" b="1" dirty="0">
                <a:solidFill>
                  <a:schemeClr val="tx1"/>
                </a:solidFill>
              </a:rPr>
              <a:t>EXPÉDIÉE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@startuml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title DIGICHEESE — </a:t>
            </a:r>
            <a:r>
              <a:rPr lang="en-US" err="1">
                <a:solidFill>
                  <a:schemeClr val="tx1"/>
                </a:solidFill>
              </a:rPr>
              <a:t>Diagramme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d’activité</a:t>
            </a:r>
            <a:r>
              <a:rPr lang="en-US" dirty="0">
                <a:solidFill>
                  <a:schemeClr val="tx1"/>
                </a:solidFill>
              </a:rPr>
              <a:t> (gestion des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shadowing false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activityBorderColor</a:t>
            </a:r>
            <a:r>
              <a:rPr lang="en-US" dirty="0">
                <a:solidFill>
                  <a:schemeClr val="tx1"/>
                </a:solidFill>
              </a:rPr>
              <a:t> black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activityBackgroundColor</a:t>
            </a:r>
            <a:r>
              <a:rPr lang="en-US" dirty="0">
                <a:solidFill>
                  <a:schemeClr val="tx1"/>
                </a:solidFill>
              </a:rPr>
              <a:t> white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start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Réceptionner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et lire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Informations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minimales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nprésentes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:Mettre </a:t>
            </a:r>
            <a:r>
              <a:rPr lang="en-US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attente</a:t>
            </a:r>
            <a:r>
              <a:rPr lang="en-US" dirty="0">
                <a:solidFill>
                  <a:schemeClr val="tx1"/>
                </a:solidFill>
              </a:rPr>
              <a:t>\n+ </a:t>
            </a:r>
            <a:r>
              <a:rPr lang="en-US" err="1">
                <a:solidFill>
                  <a:schemeClr val="tx1"/>
                </a:solidFill>
              </a:rPr>
              <a:t>commentaire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err="1">
                <a:solidFill>
                  <a:schemeClr val="tx1"/>
                </a:solidFill>
              </a:rPr>
              <a:t>blocage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Rechercher</a:t>
            </a:r>
            <a:r>
              <a:rPr lang="en-US" dirty="0">
                <a:solidFill>
                  <a:schemeClr val="tx1"/>
                </a:solidFill>
              </a:rPr>
              <a:t> le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(Client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(EN_COURS);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 Boucle : on </a:t>
            </a:r>
            <a:r>
              <a:rPr lang="en-US" err="1">
                <a:solidFill>
                  <a:schemeClr val="tx1"/>
                </a:solidFill>
              </a:rPr>
              <a:t>répète</a:t>
            </a:r>
            <a:r>
              <a:rPr lang="en-US" dirty="0">
                <a:solidFill>
                  <a:schemeClr val="tx1"/>
                </a:solidFill>
              </a:rPr>
              <a:t> tant </a:t>
            </a:r>
            <a:r>
              <a:rPr lang="en-US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n'est</a:t>
            </a:r>
            <a:r>
              <a:rPr lang="en-US" dirty="0">
                <a:solidFill>
                  <a:schemeClr val="tx1"/>
                </a:solidFill>
              </a:rPr>
              <a:t> pas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total);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compatible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:OK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-&gt; </a:t>
            </a:r>
            <a:r>
              <a:rPr lang="en-US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(Tarif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,\</a:t>
            </a:r>
            <a:r>
              <a:rPr lang="en-US" err="1">
                <a:solidFill>
                  <a:schemeClr val="tx1"/>
                </a:solidFill>
              </a:rPr>
              <a:t>npoids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résultats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nmulti-colis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 while (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 ?) is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Préparer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Déposer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 à La Poste;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Lettre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suivie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Récupérer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Valider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l’expédition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Historiser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mouvement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:Mettre à jour </a:t>
            </a:r>
            <a:r>
              <a:rPr lang="en-US" err="1">
                <a:solidFill>
                  <a:schemeClr val="tx1"/>
                </a:solidFill>
              </a:rPr>
              <a:t>statut</a:t>
            </a:r>
            <a:r>
              <a:rPr lang="en-US" dirty="0">
                <a:solidFill>
                  <a:schemeClr val="tx1"/>
                </a:solidFill>
              </a:rPr>
              <a:t>\n(EXPEDIEE);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@enduml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60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B9591-8447-28CB-FBEB-962F82F3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2A701E-6501-8CE5-C877-AE0547C74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B6063A-DEA8-3DCF-AF89-02EB562F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>
                <a:solidFill>
                  <a:schemeClr val="tx1"/>
                </a:solidFill>
              </a:rPr>
              <a:t>Ce diagramme d’activité décrit le </a:t>
            </a:r>
            <a:r>
              <a:rPr lang="fr-FR" b="1" dirty="0">
                <a:solidFill>
                  <a:schemeClr val="tx1"/>
                </a:solidFill>
              </a:rPr>
              <a:t>workflow opérationnel AS-IS</a:t>
            </a:r>
            <a:r>
              <a:rPr lang="fr-FR" dirty="0">
                <a:solidFill>
                  <a:schemeClr val="tx1"/>
                </a:solidFill>
              </a:rPr>
              <a:t> de la gestion des colis dans l’outil Access 2000, depuis la </a:t>
            </a:r>
            <a:r>
              <a:rPr lang="fr-FR" b="1" dirty="0">
                <a:solidFill>
                  <a:schemeClr val="tx1"/>
                </a:solidFill>
              </a:rPr>
              <a:t>réception d’un courrier client</a:t>
            </a:r>
            <a:r>
              <a:rPr lang="fr-FR" dirty="0">
                <a:solidFill>
                  <a:schemeClr val="tx1"/>
                </a:solidFill>
              </a:rPr>
              <a:t> jusqu’à l’</a:t>
            </a:r>
            <a:r>
              <a:rPr lang="fr-FR" b="1" dirty="0">
                <a:solidFill>
                  <a:schemeClr val="tx1"/>
                </a:solidFill>
              </a:rPr>
              <a:t>expédition</a:t>
            </a:r>
            <a:r>
              <a:rPr lang="fr-FR" dirty="0">
                <a:solidFill>
                  <a:schemeClr val="tx1"/>
                </a:solidFill>
              </a:rPr>
              <a:t> et la </a:t>
            </a:r>
            <a:r>
              <a:rPr lang="fr-FR" b="1" dirty="0">
                <a:solidFill>
                  <a:schemeClr val="tx1"/>
                </a:solidFill>
              </a:rPr>
              <a:t>mise à jour du statut</a:t>
            </a:r>
            <a:r>
              <a:rPr lang="fr-FR" dirty="0">
                <a:solidFill>
                  <a:schemeClr val="tx1"/>
                </a:solidFill>
              </a:rPr>
              <a:t>.</a:t>
            </a:r>
            <a:br>
              <a:rPr lang="fr-FR" dirty="0"/>
            </a:br>
            <a:r>
              <a:rPr lang="fr-FR" dirty="0">
                <a:solidFill>
                  <a:schemeClr val="tx1"/>
                </a:solidFill>
              </a:rPr>
              <a:t> Le processus comporte deux décisions structurantes :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dirty="0">
                <a:solidFill>
                  <a:schemeClr val="tx1"/>
                </a:solidFill>
              </a:rPr>
              <a:t>Contrôle d’entrée</a:t>
            </a:r>
            <a:r>
              <a:rPr lang="fr-FR" dirty="0">
                <a:solidFill>
                  <a:schemeClr val="tx1"/>
                </a:solidFill>
              </a:rPr>
              <a:t> : si les informations minimales du courrier sont absentes (adresse/choix), la demande est </a:t>
            </a:r>
            <a:r>
              <a:rPr lang="fr-FR" b="1" dirty="0">
                <a:solidFill>
                  <a:schemeClr val="tx1"/>
                </a:solidFill>
              </a:rPr>
              <a:t>mise en attente</a:t>
            </a:r>
            <a:r>
              <a:rPr lang="fr-FR" dirty="0">
                <a:solidFill>
                  <a:schemeClr val="tx1"/>
                </a:solidFill>
              </a:rPr>
              <a:t> (commentaire/blocage).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b="1" err="1">
                <a:solidFill>
                  <a:schemeClr val="tx1"/>
                </a:solidFill>
              </a:rPr>
              <a:t>Expédiabilité</a:t>
            </a:r>
            <a:r>
              <a:rPr lang="fr-FR" dirty="0">
                <a:solidFill>
                  <a:schemeClr val="tx1"/>
                </a:solidFill>
              </a:rPr>
              <a:t> : le système doit produire une solution </a:t>
            </a:r>
            <a:r>
              <a:rPr lang="fr-FR" err="1">
                <a:solidFill>
                  <a:schemeClr val="tx1"/>
                </a:solidFill>
              </a:rPr>
              <a:t>expédiable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i="1" dirty="0">
                <a:solidFill>
                  <a:schemeClr val="tx1"/>
                </a:solidFill>
              </a:rPr>
              <a:t>emballage compatible + tarif postal disponible</a:t>
            </a:r>
            <a:r>
              <a:rPr lang="fr-FR" dirty="0">
                <a:solidFill>
                  <a:schemeClr val="tx1"/>
                </a:solidFill>
              </a:rPr>
              <a:t>). Pour cela, une </a:t>
            </a:r>
            <a:r>
              <a:rPr lang="fr-FR" b="1" dirty="0">
                <a:solidFill>
                  <a:schemeClr val="tx1"/>
                </a:solidFill>
              </a:rPr>
              <a:t>boucle de recalcul</a:t>
            </a:r>
            <a:r>
              <a:rPr lang="fr-FR" dirty="0">
                <a:solidFill>
                  <a:schemeClr val="tx1"/>
                </a:solidFill>
              </a:rPr>
              <a:t> est appliquée : si l’emballage est incompatible ou si le tarif est introuvable (ex. poids hors grille), la commande est </a:t>
            </a:r>
            <a:r>
              <a:rPr lang="fr-FR" b="1" dirty="0">
                <a:solidFill>
                  <a:schemeClr val="tx1"/>
                </a:solidFill>
              </a:rPr>
              <a:t>splittée en plusieurs colis</a:t>
            </a:r>
            <a:r>
              <a:rPr lang="fr-FR" dirty="0">
                <a:solidFill>
                  <a:schemeClr val="tx1"/>
                </a:solidFill>
              </a:rPr>
              <a:t> puis recalculée </a:t>
            </a:r>
            <a:r>
              <a:rPr lang="fr-FR" b="1" dirty="0">
                <a:solidFill>
                  <a:schemeClr val="tx1"/>
                </a:solidFill>
              </a:rPr>
              <a:t>par colis</a:t>
            </a:r>
            <a:r>
              <a:rPr lang="fr-FR" dirty="0">
                <a:solidFill>
                  <a:schemeClr val="tx1"/>
                </a:solidFill>
              </a:rPr>
              <a:t> jusqu’à obtenir une expédition possible.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r>
              <a:rPr lang="fr-FR" dirty="0">
                <a:solidFill>
                  <a:schemeClr val="tx1"/>
                </a:solidFill>
              </a:rPr>
              <a:t>Enfin, l’expédition est réalisée via </a:t>
            </a:r>
            <a:r>
              <a:rPr lang="fr-FR" b="1" dirty="0">
                <a:solidFill>
                  <a:schemeClr val="tx1"/>
                </a:solidFill>
              </a:rPr>
              <a:t>La Poste</a:t>
            </a:r>
            <a:r>
              <a:rPr lang="fr-FR" dirty="0">
                <a:solidFill>
                  <a:schemeClr val="tx1"/>
                </a:solidFill>
              </a:rPr>
              <a:t> (option “lettre suivie” avec saisie du numéro), puis le système </a:t>
            </a:r>
            <a:r>
              <a:rPr lang="fr-FR" b="1" dirty="0">
                <a:solidFill>
                  <a:schemeClr val="tx1"/>
                </a:solidFill>
              </a:rPr>
              <a:t>historise le mouvement</a:t>
            </a:r>
            <a:r>
              <a:rPr lang="fr-FR" dirty="0">
                <a:solidFill>
                  <a:schemeClr val="tx1"/>
                </a:solidFill>
              </a:rPr>
              <a:t> et met à jour le statut en </a:t>
            </a:r>
            <a:r>
              <a:rPr lang="fr-FR" b="1" dirty="0">
                <a:solidFill>
                  <a:schemeClr val="tx1"/>
                </a:solidFill>
              </a:rPr>
              <a:t>EXPÉDIÉE</a:t>
            </a:r>
            <a:r>
              <a:rPr lang="fr-F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/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@startuml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title DIGICHEESE — </a:t>
            </a:r>
            <a:r>
              <a:rPr lang="en-US" err="1">
                <a:solidFill>
                  <a:schemeClr val="tx1"/>
                </a:solidFill>
              </a:rPr>
              <a:t>Diagramme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d’activité</a:t>
            </a:r>
            <a:r>
              <a:rPr lang="en-US" dirty="0">
                <a:solidFill>
                  <a:schemeClr val="tx1"/>
                </a:solidFill>
              </a:rPr>
              <a:t> (gestion des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shadowing false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activityBorderColor</a:t>
            </a:r>
            <a:r>
              <a:rPr lang="en-US" dirty="0">
                <a:solidFill>
                  <a:schemeClr val="tx1"/>
                </a:solidFill>
              </a:rPr>
              <a:t> black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err="1">
                <a:solidFill>
                  <a:schemeClr val="tx1"/>
                </a:solidFill>
              </a:rPr>
              <a:t>skinparam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activityBackgroundColor</a:t>
            </a:r>
            <a:r>
              <a:rPr lang="en-US" dirty="0">
                <a:solidFill>
                  <a:schemeClr val="tx1"/>
                </a:solidFill>
              </a:rPr>
              <a:t> white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start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Réceptionner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et lire le </a:t>
            </a:r>
            <a:r>
              <a:rPr lang="en-US" err="1">
                <a:solidFill>
                  <a:schemeClr val="tx1"/>
                </a:solidFill>
              </a:rPr>
              <a:t>courrier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Informations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minimales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nprésentes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:Mettre </a:t>
            </a:r>
            <a:r>
              <a:rPr lang="en-US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attente</a:t>
            </a:r>
            <a:r>
              <a:rPr lang="en-US" dirty="0">
                <a:solidFill>
                  <a:schemeClr val="tx1"/>
                </a:solidFill>
              </a:rPr>
              <a:t>\n+ </a:t>
            </a:r>
            <a:r>
              <a:rPr lang="en-US" err="1">
                <a:solidFill>
                  <a:schemeClr val="tx1"/>
                </a:solidFill>
              </a:rPr>
              <a:t>commentaire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err="1">
                <a:solidFill>
                  <a:schemeClr val="tx1"/>
                </a:solidFill>
              </a:rPr>
              <a:t>blocage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Rechercher</a:t>
            </a:r>
            <a:r>
              <a:rPr lang="en-US" dirty="0">
                <a:solidFill>
                  <a:schemeClr val="tx1"/>
                </a:solidFill>
              </a:rPr>
              <a:t> le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(Client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Ouvrir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fiche client;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:Créer / </a:t>
            </a:r>
            <a:r>
              <a:rPr lang="en-US" err="1">
                <a:solidFill>
                  <a:schemeClr val="tx1"/>
                </a:solidFill>
              </a:rPr>
              <a:t>compléter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(EN_COURS);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 Boucle : on </a:t>
            </a:r>
            <a:r>
              <a:rPr lang="en-US" err="1">
                <a:solidFill>
                  <a:schemeClr val="tx1"/>
                </a:solidFill>
              </a:rPr>
              <a:t>répète</a:t>
            </a:r>
            <a:r>
              <a:rPr lang="en-US" dirty="0">
                <a:solidFill>
                  <a:schemeClr val="tx1"/>
                </a:solidFill>
              </a:rPr>
              <a:t> tant </a:t>
            </a:r>
            <a:r>
              <a:rPr lang="en-US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n'est</a:t>
            </a:r>
            <a:r>
              <a:rPr lang="en-US" dirty="0">
                <a:solidFill>
                  <a:schemeClr val="tx1"/>
                </a:solidFill>
              </a:rPr>
              <a:t> pas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'=========================================================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total);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 compatible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:OK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</a:t>
            </a:r>
            <a:r>
              <a:rPr lang="en-US" err="1">
                <a:solidFill>
                  <a:schemeClr val="tx1"/>
                </a:solidFill>
              </a:rPr>
              <a:t>poids</a:t>
            </a:r>
            <a:r>
              <a:rPr lang="en-US" dirty="0">
                <a:solidFill>
                  <a:schemeClr val="tx1"/>
                </a:solidFill>
              </a:rPr>
              <a:t> -&gt; </a:t>
            </a:r>
            <a:r>
              <a:rPr lang="en-US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if (Tarif trouvé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emballage</a:t>
            </a:r>
            <a:r>
              <a:rPr lang="en-US" dirty="0">
                <a:solidFill>
                  <a:schemeClr val="tx1"/>
                </a:solidFill>
              </a:rPr>
              <a:t>,\</a:t>
            </a:r>
            <a:r>
              <a:rPr lang="en-US" err="1">
                <a:solidFill>
                  <a:schemeClr val="tx1"/>
                </a:solidFill>
              </a:rPr>
              <a:t>npoids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else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:Splitter la 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plusieurs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Recalculer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conditionnement</a:t>
            </a:r>
            <a:r>
              <a:rPr lang="en-US" dirty="0">
                <a:solidFill>
                  <a:schemeClr val="tx1"/>
                </a:solidFill>
              </a:rPr>
              <a:t>\net </a:t>
            </a:r>
            <a:r>
              <a:rPr lang="en-US" err="1">
                <a:solidFill>
                  <a:schemeClr val="tx1"/>
                </a:solidFill>
              </a:rPr>
              <a:t>affranchissement</a:t>
            </a:r>
            <a:r>
              <a:rPr lang="en-US" dirty="0">
                <a:solidFill>
                  <a:schemeClr val="tx1"/>
                </a:solidFill>
              </a:rPr>
              <a:t>\n(par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résultats</a:t>
            </a:r>
            <a:r>
              <a:rPr lang="en-US" dirty="0">
                <a:solidFill>
                  <a:schemeClr val="tx1"/>
                </a:solidFill>
              </a:rPr>
              <a:t>\</a:t>
            </a:r>
            <a:r>
              <a:rPr lang="en-US" err="1">
                <a:solidFill>
                  <a:schemeClr val="tx1"/>
                </a:solidFill>
              </a:rPr>
              <a:t>nmulti-colis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repeat while (</a:t>
            </a:r>
            <a:r>
              <a:rPr lang="en-US" err="1">
                <a:solidFill>
                  <a:schemeClr val="tx1"/>
                </a:solidFill>
              </a:rPr>
              <a:t>Commande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expédiable</a:t>
            </a:r>
            <a:r>
              <a:rPr lang="en-US" dirty="0">
                <a:solidFill>
                  <a:schemeClr val="tx1"/>
                </a:solidFill>
              </a:rPr>
              <a:t> ?) is (Non)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Préparer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Déposer</a:t>
            </a:r>
            <a:r>
              <a:rPr lang="en-US" dirty="0">
                <a:solidFill>
                  <a:schemeClr val="tx1"/>
                </a:solidFill>
              </a:rPr>
              <a:t> le(s) </a:t>
            </a:r>
            <a:r>
              <a:rPr lang="en-US" err="1">
                <a:solidFill>
                  <a:schemeClr val="tx1"/>
                </a:solidFill>
              </a:rPr>
              <a:t>colis</a:t>
            </a:r>
            <a:r>
              <a:rPr lang="en-US" dirty="0">
                <a:solidFill>
                  <a:schemeClr val="tx1"/>
                </a:solidFill>
              </a:rPr>
              <a:t> à La Poste;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err="1">
                <a:solidFill>
                  <a:schemeClr val="tx1"/>
                </a:solidFill>
              </a:rPr>
              <a:t>Lettre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suivie</a:t>
            </a:r>
            <a:r>
              <a:rPr lang="en-US" dirty="0">
                <a:solidFill>
                  <a:schemeClr val="tx1"/>
                </a:solidFill>
              </a:rPr>
              <a:t> ?) then (Oui)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Récupérer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 :</a:t>
            </a:r>
            <a:r>
              <a:rPr lang="en-US" err="1">
                <a:solidFill>
                  <a:schemeClr val="tx1"/>
                </a:solidFill>
              </a:rPr>
              <a:t>Enregistrer</a:t>
            </a:r>
            <a:r>
              <a:rPr lang="en-US" dirty="0">
                <a:solidFill>
                  <a:schemeClr val="tx1"/>
                </a:solidFill>
              </a:rPr>
              <a:t> le n° de </a:t>
            </a:r>
            <a:r>
              <a:rPr lang="en-US" err="1">
                <a:solidFill>
                  <a:schemeClr val="tx1"/>
                </a:solidFill>
              </a:rPr>
              <a:t>suivi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endif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Valider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l’expédition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err="1">
                <a:solidFill>
                  <a:schemeClr val="tx1"/>
                </a:solidFill>
              </a:rPr>
              <a:t>Historiser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err="1">
                <a:solidFill>
                  <a:schemeClr val="tx1"/>
                </a:solidFill>
              </a:rPr>
              <a:t>mouvement</a:t>
            </a:r>
            <a:r>
              <a:rPr lang="en-US" dirty="0">
                <a:solidFill>
                  <a:schemeClr val="tx1"/>
                </a:solidFill>
              </a:rPr>
              <a:t>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:Mettre à jour </a:t>
            </a:r>
            <a:r>
              <a:rPr lang="en-US" err="1">
                <a:solidFill>
                  <a:schemeClr val="tx1"/>
                </a:solidFill>
              </a:rPr>
              <a:t>statut</a:t>
            </a:r>
            <a:r>
              <a:rPr lang="en-US" dirty="0">
                <a:solidFill>
                  <a:schemeClr val="tx1"/>
                </a:solidFill>
              </a:rPr>
              <a:t>\n(EXPEDIEE);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stop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@enduml</a:t>
            </a:r>
            <a:endParaRPr lang="fr-FR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503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</a:t>
            </a:r>
            <a:r>
              <a:rPr lang="en-US" dirty="0" err="1"/>
              <a:t>Adonyi</a:t>
            </a:r>
            <a:r>
              <a:rPr lang="en-US" dirty="0"/>
              <a:t> Gábor: https://www.pexels.com/fr-fr/photo/nourriture-aliments-raisins-ecrous-8815501/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367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@startuml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title DIGICHEESE — Diagramme de classes (gestion des colis — Access 2000)</a:t>
            </a:r>
            <a:endParaRPr lang="fr-FR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style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strictuml</a:t>
            </a:r>
            <a:endParaRPr lang="fr-FR" err="1"/>
          </a:p>
          <a:p>
            <a:pPr>
              <a:buNone/>
            </a:pP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skinparam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classAttributeIconSize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 0</a:t>
            </a:r>
            <a:endParaRPr lang="fr-FR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err="1">
                <a:solidFill>
                  <a:srgbClr val="CCCCCC"/>
                </a:solidFill>
                <a:highlight>
                  <a:srgbClr val="1F1F1F"/>
                </a:highlight>
              </a:rPr>
              <a:t>Énumérations</a:t>
            </a:r>
            <a:endParaRPr lang="fr-FR" err="1"/>
          </a:p>
          <a:p>
            <a:pPr>
              <a:buNone/>
            </a:pP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enum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EN_COURS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EN_ATTENTE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EXPEDIEE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enum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STANDARD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LETTRE_SUIVIE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Classes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coeur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métier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Client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idClient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+nom: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prenom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codePostal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ville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+adresse1: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+adresse2: string [</a:t>
            </a:r>
            <a:r>
              <a:rPr lang="en-US" dirty="0">
                <a:solidFill>
                  <a:srgbClr val="CE9178"/>
                </a:solidFill>
                <a:highlight>
                  <a:srgbClr val="1F1F1F"/>
                </a:highlight>
              </a:rPr>
              <a:t>0..1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]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+email: string [</a:t>
            </a:r>
            <a:r>
              <a:rPr lang="en-US" dirty="0">
                <a:solidFill>
                  <a:srgbClr val="CE9178"/>
                </a:solidFill>
                <a:highlight>
                  <a:srgbClr val="1F1F1F"/>
                </a:highlight>
              </a:rPr>
              <a:t>0..1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]</a:t>
            </a:r>
            <a:endParaRPr lang="fr-FR" dirty="0"/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majCoordonnees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dateCreation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Date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ModeExpedition</a:t>
            </a:r>
            <a:endParaRPr lang="fr-FR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ajouterLigne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(goodie: Goodie,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quantite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changerStatut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nouveauStatut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splitterEnColis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quantite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calculerPoidsLigne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Colis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idColis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affranchissement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numeroSuivi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calculerPoidsTotal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enregistrerSuivi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(tracking: String): void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dateMouvement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DateTime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StatutCommande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commentaire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Référentiels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Goodie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idGoodie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libelle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poidsUnitaire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libelle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String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poidsMax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estCompatible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poidsContenu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boolean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GrilleTarifaire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annee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dateMAJ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Date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trouverTarif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class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TrancheTarif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{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idTranche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int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poidsMin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poidsMax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  +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: decimal):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boolean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}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 Associations &amp;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cardinalités</a:t>
            </a:r>
            <a:endParaRPr lang="fr-FR" dirty="0" err="1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'========================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Client "1" -- "0..*"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passe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"1..*"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contient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LigneCommande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--&gt; "1" Goodie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concerne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"1..*" Colis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découpée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en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Colis "1" --&gt; "1"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Emballage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utilise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"1" o-- "0..*"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MouvementCommande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historise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GrilleTarifaire "1" o-- "1..*"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TrancheTarif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définit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 &gt;</a:t>
            </a:r>
            <a:endParaRPr lang="fr-FR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Colis ..&gt; GrilleTarifaire : 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calculeTarif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(</a:t>
            </a:r>
            <a:r>
              <a:rPr lang="en-US" dirty="0" err="1">
                <a:solidFill>
                  <a:srgbClr val="CCCCCC"/>
                </a:solidFill>
                <a:highlight>
                  <a:srgbClr val="1F1F1F"/>
                </a:highlight>
              </a:rPr>
              <a:t>poidsTotal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)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</a:rPr>
              <a:t>@enduml</a:t>
            </a:r>
            <a:endParaRPr lang="fr-FR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54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CF0B-9FBF-1908-8435-B5967679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A11FD1-7B9E-921F-870F-702BAFAF4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88080D-930D-5F63-1DF2-C51129AF3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fr-FR" dirty="0"/>
              <a:t>Titre &amp; mission</a:t>
            </a:r>
          </a:p>
          <a:p>
            <a:pPr marL="171450" indent="-171450"/>
            <a:r>
              <a:rPr lang="fr-FR" dirty="0"/>
              <a:t>Plan &amp; périmètre</a:t>
            </a:r>
          </a:p>
          <a:p>
            <a:pPr marL="171450" indent="-171450"/>
            <a:r>
              <a:rPr lang="fr-FR" dirty="0"/>
              <a:t>Contexte métier</a:t>
            </a:r>
          </a:p>
          <a:p>
            <a:pPr marL="171450" indent="-171450"/>
            <a:r>
              <a:rPr lang="fr-FR" dirty="0"/>
              <a:t>Q1 — Acteurs &amp; rôles</a:t>
            </a:r>
          </a:p>
          <a:p>
            <a:pPr marL="171450" indent="-171450"/>
            <a:r>
              <a:rPr lang="fr-FR" dirty="0"/>
              <a:t>Q2 — Architecture globale</a:t>
            </a:r>
          </a:p>
          <a:p>
            <a:pPr marL="171450" indent="-171450"/>
            <a:r>
              <a:rPr lang="fr-FR" dirty="0"/>
              <a:t>Q3 — Use Cases (exploitation)</a:t>
            </a:r>
          </a:p>
          <a:p>
            <a:pPr marL="171450" indent="-171450"/>
            <a:r>
              <a:rPr lang="fr-FR" dirty="0"/>
              <a:t>Q3 — Use Cases (administration &amp; pilotage)</a:t>
            </a:r>
          </a:p>
          <a:p>
            <a:pPr marL="171450" indent="-171450"/>
            <a:r>
              <a:rPr lang="fr-FR" dirty="0"/>
              <a:t>Q4 — Scénario de gestion des colis (texte)</a:t>
            </a:r>
          </a:p>
          <a:p>
            <a:pPr marL="171450" indent="-171450"/>
            <a:r>
              <a:rPr lang="fr-FR" dirty="0"/>
              <a:t>Q4 — Diagrammes de séquence &amp; d’activité</a:t>
            </a:r>
          </a:p>
          <a:p>
            <a:pPr marL="171450" indent="-171450"/>
            <a:r>
              <a:rPr lang="fr-FR" dirty="0"/>
              <a:t>Q5 — Diagramme de classes</a:t>
            </a:r>
          </a:p>
          <a:p>
            <a:pPr marL="171450" indent="-171450"/>
            <a:r>
              <a:rPr lang="fr-FR" dirty="0"/>
              <a:t>(Bonus) — Maquette &amp; cinématique future (non </a:t>
            </a:r>
            <a:r>
              <a:rPr lang="fr-FR" dirty="0" err="1"/>
              <a:t>realisé</a:t>
            </a:r>
            <a:r>
              <a:rPr lang="fr-FR" dirty="0"/>
              <a:t>)</a:t>
            </a:r>
          </a:p>
          <a:p>
            <a:pPr>
              <a:buNone/>
            </a:pPr>
            <a:endParaRPr lang="fr-FR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20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Polina </a:t>
            </a:r>
            <a:r>
              <a:rPr lang="en-US" dirty="0" err="1"/>
              <a:t>Tankilevitch</a:t>
            </a:r>
            <a:r>
              <a:rPr lang="en-US" dirty="0"/>
              <a:t>: https://www.pexels.com/fr-fr/photo/nourriture-aliments-dejeuner-petit-dejeuner-4109950/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6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83DE-07ED-057C-8C26-FFBD3634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4A18F5-0C70-2B06-9386-DF946648F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2DA3DF-EF1F-57A5-FF1D-0FA5F93A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 dirty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526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1BFF-F52A-D6D7-4A4E-10A40CF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E2F1EE-A795-B824-BB4C-78A410B8D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98758D-96E7-44E5-971E-94CDCD8AC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/>
              <a:t>) Contexte / Casus belli (pourquoi on est missionnés)</a:t>
            </a:r>
          </a:p>
          <a:p>
            <a:pPr marL="285750" indent="-285750">
              <a:buChar char="•"/>
            </a:pPr>
            <a:r>
              <a:rPr lang="en-US" b="1"/>
              <a:t>Application </a:t>
            </a:r>
            <a:r>
              <a:rPr lang="en-US" b="1" err="1"/>
              <a:t>historique</a:t>
            </a:r>
            <a:r>
              <a:rPr lang="en-US" b="1"/>
              <a:t> sous Microsoft Access Office 2000</a:t>
            </a:r>
            <a:r>
              <a:rPr lang="en-US"/>
              <a:t> (≈ 20 </a:t>
            </a:r>
            <a:r>
              <a:rPr lang="en-US" err="1"/>
              <a:t>ans</a:t>
            </a:r>
            <a:r>
              <a:rPr lang="en-US"/>
              <a:t>) : solution </a:t>
            </a:r>
            <a:r>
              <a:rPr lang="en-US" b="1"/>
              <a:t>hors </a:t>
            </a:r>
            <a:r>
              <a:rPr lang="en-US" b="1" err="1"/>
              <a:t>d’âge</a:t>
            </a:r>
            <a:r>
              <a:rPr lang="en-US"/>
              <a:t> et </a:t>
            </a:r>
            <a:r>
              <a:rPr lang="en-US" b="1"/>
              <a:t>difficile à </a:t>
            </a:r>
            <a:r>
              <a:rPr lang="en-US" b="1" err="1"/>
              <a:t>maintenir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Instabilité</a:t>
            </a:r>
            <a:r>
              <a:rPr lang="en-US" b="1"/>
              <a:t> et bugs </a:t>
            </a:r>
            <a:r>
              <a:rPr lang="en-US" b="1" err="1"/>
              <a:t>réguliers</a:t>
            </a:r>
            <a:r>
              <a:rPr lang="en-US"/>
              <a:t>, avec un </a:t>
            </a:r>
            <a:r>
              <a:rPr lang="en-US" b="1"/>
              <a:t>support </a:t>
            </a:r>
            <a:r>
              <a:rPr lang="en-US" b="1" err="1"/>
              <a:t>éditeur</a:t>
            </a:r>
            <a:r>
              <a:rPr lang="en-US" b="1"/>
              <a:t> non </a:t>
            </a:r>
            <a:r>
              <a:rPr lang="en-US" b="1" err="1"/>
              <a:t>assuré</a:t>
            </a:r>
            <a:r>
              <a:rPr lang="en-US"/>
              <a:t> et des </a:t>
            </a:r>
            <a:r>
              <a:rPr lang="en-US" b="1" err="1"/>
              <a:t>problèmes</a:t>
            </a:r>
            <a:r>
              <a:rPr lang="en-US" b="1"/>
              <a:t> de </a:t>
            </a:r>
            <a:r>
              <a:rPr lang="en-US" b="1" err="1"/>
              <a:t>compatibilité</a:t>
            </a:r>
            <a:r>
              <a:rPr lang="en-US" b="1"/>
              <a:t> OS</a:t>
            </a:r>
            <a:r>
              <a:rPr lang="en-US"/>
              <a:t> (application </a:t>
            </a:r>
            <a:r>
              <a:rPr lang="en-US" err="1"/>
              <a:t>devenue</a:t>
            </a:r>
            <a:r>
              <a:rPr lang="en-US"/>
              <a:t> peu exploitable sur des </a:t>
            </a:r>
            <a:r>
              <a:rPr lang="en-US" err="1"/>
              <a:t>environnements</a:t>
            </a:r>
            <a:r>
              <a:rPr lang="en-US"/>
              <a:t> </a:t>
            </a:r>
            <a:r>
              <a:rPr lang="en-US" err="1"/>
              <a:t>récents</a:t>
            </a:r>
            <a:r>
              <a:rPr lang="en-US"/>
              <a:t>).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Client </a:t>
            </a:r>
            <a:r>
              <a:rPr lang="en-US" b="1" err="1"/>
              <a:t>lourd</a:t>
            </a:r>
            <a:r>
              <a:rPr lang="en-US" b="1"/>
              <a:t> peu performant</a:t>
            </a:r>
            <a:r>
              <a:rPr lang="en-US"/>
              <a:t> vs technologies </a:t>
            </a:r>
            <a:r>
              <a:rPr lang="en-US" err="1"/>
              <a:t>actuelles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Interface </a:t>
            </a:r>
            <a:r>
              <a:rPr lang="en-US" b="1" err="1"/>
              <a:t>rigide</a:t>
            </a:r>
            <a:r>
              <a:rPr lang="en-US" b="1"/>
              <a:t> et </a:t>
            </a:r>
            <a:r>
              <a:rPr lang="en-US" b="1" err="1"/>
              <a:t>dépassée</a:t>
            </a:r>
            <a:r>
              <a:rPr lang="en-US"/>
              <a:t> → </a:t>
            </a:r>
            <a:r>
              <a:rPr lang="en-US" err="1"/>
              <a:t>besoin</a:t>
            </a:r>
            <a:r>
              <a:rPr lang="en-US"/>
              <a:t> de revoir </a:t>
            </a:r>
            <a:r>
              <a:rPr lang="en-US" b="1"/>
              <a:t>design / </a:t>
            </a:r>
            <a:r>
              <a:rPr lang="en-US" b="1" err="1"/>
              <a:t>ergonomie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Maintenance et </a:t>
            </a:r>
            <a:r>
              <a:rPr lang="en-US" b="1" err="1"/>
              <a:t>évolutivité</a:t>
            </a:r>
            <a:r>
              <a:rPr lang="en-US" b="1"/>
              <a:t> très </a:t>
            </a:r>
            <a:r>
              <a:rPr lang="en-US" b="1" err="1"/>
              <a:t>limitées</a:t>
            </a:r>
            <a:r>
              <a:rPr lang="en-US"/>
              <a:t> : accumulation de “</a:t>
            </a:r>
            <a:r>
              <a:rPr lang="en-US" err="1"/>
              <a:t>verrous</a:t>
            </a:r>
            <a:r>
              <a:rPr lang="en-US"/>
              <a:t>” au fil du temps + </a:t>
            </a:r>
            <a:r>
              <a:rPr lang="en-US" err="1"/>
              <a:t>compétences</a:t>
            </a:r>
            <a:r>
              <a:rPr lang="en-US"/>
              <a:t> </a:t>
            </a:r>
            <a:r>
              <a:rPr lang="en-US" err="1"/>
              <a:t>disponibles</a:t>
            </a:r>
            <a:r>
              <a:rPr lang="en-US"/>
              <a:t> </a:t>
            </a:r>
            <a:r>
              <a:rPr lang="en-US" err="1"/>
              <a:t>limitées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r>
              <a:rPr lang="en-US"/>
              <a:t>Message </a:t>
            </a:r>
            <a:r>
              <a:rPr lang="en-US" err="1"/>
              <a:t>clé</a:t>
            </a:r>
            <a:r>
              <a:rPr lang="en-US"/>
              <a:t> (audit) : le SI </a:t>
            </a:r>
            <a:r>
              <a:rPr lang="en-US" err="1"/>
              <a:t>actuel</a:t>
            </a:r>
            <a:r>
              <a:rPr lang="en-US"/>
              <a:t> est </a:t>
            </a:r>
            <a:r>
              <a:rPr lang="en-US" b="1"/>
              <a:t>à </a:t>
            </a:r>
            <a:r>
              <a:rPr lang="en-US" b="1" err="1"/>
              <a:t>risque</a:t>
            </a:r>
            <a:r>
              <a:rPr lang="en-US"/>
              <a:t> (</a:t>
            </a:r>
            <a:r>
              <a:rPr lang="en-US" err="1"/>
              <a:t>pérennité</a:t>
            </a:r>
            <a:r>
              <a:rPr lang="en-US"/>
              <a:t> / maintenance / UX),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justifie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 err="1"/>
              <a:t>refonte</a:t>
            </a:r>
            <a:r>
              <a:rPr lang="en-US"/>
              <a:t>.</a:t>
            </a:r>
            <a:endParaRPr lang="fr-FR"/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2) Contraintes métier structurantes (</a:t>
            </a:r>
            <a:r>
              <a:rPr lang="fr-FR" err="1"/>
              <a:t>facts</a:t>
            </a:r>
            <a:r>
              <a:rPr lang="fr-FR"/>
              <a:t>)</a:t>
            </a:r>
          </a:p>
          <a:p>
            <a:pPr marL="285750" indent="-285750">
              <a:buChar char="•"/>
            </a:pPr>
            <a:r>
              <a:rPr lang="en-US"/>
              <a:t>Les envois de </a:t>
            </a:r>
            <a:r>
              <a:rPr lang="en-US" err="1"/>
              <a:t>colis</a:t>
            </a:r>
            <a:r>
              <a:rPr lang="en-US"/>
              <a:t> aux clients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assurés</a:t>
            </a:r>
            <a:r>
              <a:rPr lang="en-US"/>
              <a:t> </a:t>
            </a:r>
            <a:r>
              <a:rPr lang="en-US" b="1" err="1"/>
              <a:t>uniquement</a:t>
            </a:r>
            <a:r>
              <a:rPr lang="en-US" b="1"/>
              <a:t> via La Poste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/>
              <a:t>Le </a:t>
            </a:r>
            <a:r>
              <a:rPr lang="en-US" err="1"/>
              <a:t>système</a:t>
            </a:r>
            <a:r>
              <a:rPr lang="en-US"/>
              <a:t> propose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 err="1"/>
              <a:t>liste</a:t>
            </a:r>
            <a:r>
              <a:rPr lang="en-US" b="1"/>
              <a:t> </a:t>
            </a:r>
            <a:r>
              <a:rPr lang="en-US" b="1" err="1"/>
              <a:t>d’emballages</a:t>
            </a:r>
            <a:r>
              <a:rPr lang="en-US" b="1"/>
              <a:t> (modifiable)</a:t>
            </a:r>
            <a:r>
              <a:rPr lang="en-US"/>
              <a:t> et </a:t>
            </a:r>
            <a:r>
              <a:rPr lang="en-US" err="1"/>
              <a:t>calcule</a:t>
            </a:r>
            <a:r>
              <a:rPr lang="en-US"/>
              <a:t> </a:t>
            </a:r>
            <a:r>
              <a:rPr lang="en-US" err="1"/>
              <a:t>l’</a:t>
            </a:r>
            <a:r>
              <a:rPr lang="en-US" b="1" err="1"/>
              <a:t>affranchissement</a:t>
            </a:r>
            <a:r>
              <a:rPr lang="en-US"/>
              <a:t> à </a:t>
            </a:r>
            <a:r>
              <a:rPr lang="en-US" err="1"/>
              <a:t>partir</a:t>
            </a:r>
            <a:r>
              <a:rPr lang="en-US"/>
              <a:t> du </a:t>
            </a:r>
            <a:r>
              <a:rPr lang="en-US" b="1" err="1"/>
              <a:t>poids</a:t>
            </a:r>
            <a:r>
              <a:rPr lang="en-US" b="1"/>
              <a:t> total</a:t>
            </a:r>
            <a:r>
              <a:rPr lang="en-US"/>
              <a:t> </a:t>
            </a:r>
            <a:r>
              <a:rPr lang="en-US" i="1"/>
              <a:t>(</a:t>
            </a:r>
            <a:r>
              <a:rPr lang="en-US" i="1" err="1"/>
              <a:t>emballage</a:t>
            </a:r>
            <a:r>
              <a:rPr lang="en-US" i="1"/>
              <a:t> + article(s))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3) Périmètre fonctionnel observé (ce que fait l’application aujourd’hui)</a:t>
            </a:r>
          </a:p>
          <a:p>
            <a:pPr marL="285750" indent="-285750">
              <a:buChar char="•"/>
            </a:pPr>
            <a:r>
              <a:rPr lang="en-US" b="1"/>
              <a:t>Gestion des </a:t>
            </a:r>
            <a:r>
              <a:rPr lang="en-US" b="1" err="1"/>
              <a:t>colis</a:t>
            </a:r>
            <a:r>
              <a:rPr lang="en-US"/>
              <a:t> : clients, </a:t>
            </a:r>
            <a:r>
              <a:rPr lang="en-US" err="1"/>
              <a:t>commandes</a:t>
            </a:r>
            <a:r>
              <a:rPr lang="en-US"/>
              <a:t>, </a:t>
            </a:r>
            <a:r>
              <a:rPr lang="en-US" err="1"/>
              <a:t>conditionnement</a:t>
            </a:r>
            <a:r>
              <a:rPr lang="en-US"/>
              <a:t>, </a:t>
            </a:r>
            <a:r>
              <a:rPr lang="en-US" err="1"/>
              <a:t>affranchissement</a:t>
            </a:r>
            <a:r>
              <a:rPr lang="en-US"/>
              <a:t>, </a:t>
            </a:r>
            <a:r>
              <a:rPr lang="en-US" err="1"/>
              <a:t>expédition</a:t>
            </a:r>
            <a:r>
              <a:rPr lang="en-US"/>
              <a:t>, </a:t>
            </a:r>
            <a:r>
              <a:rPr lang="en-US" err="1"/>
              <a:t>historisation</a:t>
            </a:r>
            <a:r>
              <a:rPr lang="en-US"/>
              <a:t> des </a:t>
            </a:r>
            <a:r>
              <a:rPr lang="en-US" err="1"/>
              <a:t>mouvements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Gestion des stocks &amp; </a:t>
            </a:r>
            <a:r>
              <a:rPr lang="en-US" b="1" err="1"/>
              <a:t>inventaires</a:t>
            </a:r>
            <a:r>
              <a:rPr lang="en-US"/>
              <a:t> des goodies (</a:t>
            </a:r>
            <a:r>
              <a:rPr lang="en-US" err="1"/>
              <a:t>rôle</a:t>
            </a:r>
            <a:r>
              <a:rPr lang="en-US"/>
              <a:t> “</a:t>
            </a:r>
            <a:r>
              <a:rPr lang="en-US" err="1"/>
              <a:t>opérateur</a:t>
            </a:r>
            <a:r>
              <a:rPr lang="en-US"/>
              <a:t> stock”).</a:t>
            </a:r>
            <a:endParaRPr lang="fr-FR"/>
          </a:p>
          <a:p>
            <a:pPr marL="285750" indent="-285750">
              <a:buChar char="•"/>
            </a:pPr>
            <a:r>
              <a:rPr lang="en-US" b="1"/>
              <a:t>Administration / </a:t>
            </a:r>
            <a:r>
              <a:rPr lang="en-US" b="1" err="1"/>
              <a:t>paramétrage</a:t>
            </a:r>
            <a:r>
              <a:rPr lang="en-US"/>
              <a:t> : </a:t>
            </a:r>
            <a:r>
              <a:rPr lang="en-US" err="1"/>
              <a:t>référentiels</a:t>
            </a:r>
            <a:r>
              <a:rPr lang="en-US"/>
              <a:t> (</a:t>
            </a:r>
            <a:r>
              <a:rPr lang="en-US" err="1"/>
              <a:t>emballages</a:t>
            </a:r>
            <a:r>
              <a:rPr lang="en-US"/>
              <a:t>, </a:t>
            </a:r>
            <a:r>
              <a:rPr lang="en-US" err="1"/>
              <a:t>poids</a:t>
            </a:r>
            <a:r>
              <a:rPr lang="en-US"/>
              <a:t> articles, </a:t>
            </a:r>
            <a:r>
              <a:rPr lang="en-US" err="1"/>
              <a:t>règles</a:t>
            </a:r>
            <a:r>
              <a:rPr lang="en-US"/>
              <a:t>/</a:t>
            </a:r>
            <a:r>
              <a:rPr lang="en-US" err="1"/>
              <a:t>valeurs</a:t>
            </a:r>
            <a:r>
              <a:rPr lang="en-US"/>
              <a:t> de </a:t>
            </a:r>
            <a:r>
              <a:rPr lang="en-US" err="1"/>
              <a:t>calcul</a:t>
            </a:r>
            <a:r>
              <a:rPr lang="en-US"/>
              <a:t> </a:t>
            </a:r>
            <a:r>
              <a:rPr lang="en-US" err="1"/>
              <a:t>affranchissement</a:t>
            </a:r>
            <a:r>
              <a:rPr lang="en-US"/>
              <a:t>, </a:t>
            </a:r>
            <a:r>
              <a:rPr lang="en-US" err="1"/>
              <a:t>tarifs</a:t>
            </a:r>
            <a:r>
              <a:rPr lang="en-US"/>
              <a:t>…).</a:t>
            </a:r>
            <a:endParaRPr lang="fr-FR"/>
          </a:p>
          <a:p>
            <a:pPr marL="285750" indent="-285750">
              <a:buChar char="•"/>
            </a:pPr>
            <a:r>
              <a:rPr lang="en-US" err="1"/>
              <a:t>Fonctions</a:t>
            </a:r>
            <a:r>
              <a:rPr lang="en-US"/>
              <a:t> </a:t>
            </a:r>
            <a:r>
              <a:rPr lang="en-US" err="1"/>
              <a:t>connexes</a:t>
            </a:r>
            <a:r>
              <a:rPr lang="en-US"/>
              <a:t> : </a:t>
            </a:r>
            <a:r>
              <a:rPr lang="en-US" b="1"/>
              <a:t>mailing</a:t>
            </a:r>
            <a:r>
              <a:rPr lang="en-US"/>
              <a:t>, </a:t>
            </a:r>
            <a:r>
              <a:rPr lang="en-US" b="1"/>
              <a:t>emails/newsletters</a:t>
            </a:r>
            <a:r>
              <a:rPr lang="en-US"/>
              <a:t>, </a:t>
            </a:r>
            <a:r>
              <a:rPr lang="en-US" b="1" err="1"/>
              <a:t>statistiques</a:t>
            </a:r>
            <a:r>
              <a:rPr lang="en-US"/>
              <a:t> et </a:t>
            </a:r>
            <a:r>
              <a:rPr lang="en-US" b="1"/>
              <a:t>impressions</a:t>
            </a:r>
            <a:r>
              <a:rPr lang="en-US"/>
              <a:t>.</a:t>
            </a:r>
            <a:endParaRPr lang="fr-FR"/>
          </a:p>
          <a:p>
            <a:pPr indent="0"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fr-FR"/>
              <a:t>4) Périmètre du projet (ce qu’on doit couvrir dans les livrables)</a:t>
            </a:r>
          </a:p>
          <a:p>
            <a:pPr marL="285750" indent="-285750">
              <a:buChar char="•"/>
            </a:pPr>
            <a:r>
              <a:rPr lang="en-US"/>
              <a:t>Objectif de la direction (court </a:t>
            </a:r>
            <a:r>
              <a:rPr lang="en-US" err="1"/>
              <a:t>terme</a:t>
            </a:r>
            <a:r>
              <a:rPr lang="en-US"/>
              <a:t>) : </a:t>
            </a:r>
            <a:r>
              <a:rPr lang="en-US" b="1" err="1"/>
              <a:t>refonte</a:t>
            </a:r>
            <a:r>
              <a:rPr lang="en-US" b="1"/>
              <a:t> vers </a:t>
            </a:r>
            <a:r>
              <a:rPr lang="en-US" b="1" err="1"/>
              <a:t>une</a:t>
            </a:r>
            <a:r>
              <a:rPr lang="en-US" b="1"/>
              <a:t> solution client </a:t>
            </a:r>
            <a:r>
              <a:rPr lang="en-US" b="1" err="1"/>
              <a:t>léger</a:t>
            </a:r>
            <a:r>
              <a:rPr lang="en-US"/>
              <a:t> (type intranet), </a:t>
            </a:r>
            <a:r>
              <a:rPr lang="en-US" b="1"/>
              <a:t>plus souple</a:t>
            </a:r>
            <a:r>
              <a:rPr lang="en-US"/>
              <a:t>, </a:t>
            </a:r>
            <a:r>
              <a:rPr lang="en-US" b="1" err="1"/>
              <a:t>évolutive</a:t>
            </a:r>
            <a:r>
              <a:rPr lang="en-US"/>
              <a:t> et </a:t>
            </a:r>
            <a:r>
              <a:rPr lang="en-US" b="1" err="1"/>
              <a:t>maintenable</a:t>
            </a:r>
            <a:r>
              <a:rPr lang="en-US"/>
              <a:t>.</a:t>
            </a:r>
            <a:endParaRPr lang="fr-FR"/>
          </a:p>
          <a:p>
            <a:pPr marL="285750" indent="-285750">
              <a:buChar char="•"/>
            </a:pPr>
            <a:r>
              <a:rPr lang="en-US"/>
              <a:t>Point </a:t>
            </a:r>
            <a:r>
              <a:rPr lang="en-US" err="1"/>
              <a:t>d’attention</a:t>
            </a:r>
            <a:r>
              <a:rPr lang="en-US"/>
              <a:t> : </a:t>
            </a:r>
            <a:r>
              <a:rPr lang="en-US" b="1" err="1"/>
              <a:t>fluidité</a:t>
            </a:r>
            <a:r>
              <a:rPr lang="en-US" b="1"/>
              <a:t> de navigation</a:t>
            </a:r>
            <a:r>
              <a:rPr lang="en-US"/>
              <a:t> dans </a:t>
            </a:r>
            <a:r>
              <a:rPr lang="en-US" err="1"/>
              <a:t>l’application</a:t>
            </a:r>
            <a:r>
              <a:rPr lang="en-US"/>
              <a:t> future.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Périmètre</a:t>
            </a:r>
            <a:r>
              <a:rPr lang="en-US" b="1"/>
              <a:t> principal </a:t>
            </a:r>
            <a:r>
              <a:rPr lang="en-US" b="1" err="1"/>
              <a:t>demandé</a:t>
            </a:r>
            <a:r>
              <a:rPr lang="en-US"/>
              <a:t> dans </a:t>
            </a:r>
            <a:r>
              <a:rPr lang="en-US" err="1"/>
              <a:t>ce</a:t>
            </a:r>
            <a:r>
              <a:rPr lang="en-US"/>
              <a:t> travail : </a:t>
            </a:r>
            <a:r>
              <a:rPr lang="en-US" b="1"/>
              <a:t>Gestion des </a:t>
            </a:r>
            <a:r>
              <a:rPr lang="en-US" b="1" err="1"/>
              <a:t>colis</a:t>
            </a:r>
            <a:r>
              <a:rPr lang="en-US"/>
              <a:t> (</a:t>
            </a:r>
            <a:r>
              <a:rPr lang="en-US" err="1"/>
              <a:t>analyse</a:t>
            </a:r>
            <a:r>
              <a:rPr lang="en-US"/>
              <a:t> </a:t>
            </a:r>
            <a:r>
              <a:rPr lang="en-US" err="1"/>
              <a:t>détaillée</a:t>
            </a:r>
            <a:r>
              <a:rPr lang="en-US"/>
              <a:t> via UML).</a:t>
            </a:r>
            <a:endParaRPr lang="fr-FR"/>
          </a:p>
          <a:p>
            <a:pPr marL="285750" indent="-285750">
              <a:buChar char="•"/>
            </a:pPr>
            <a:r>
              <a:rPr lang="en-US" b="1" err="1"/>
              <a:t>Périmètre</a:t>
            </a:r>
            <a:r>
              <a:rPr lang="en-US" b="1"/>
              <a:t> </a:t>
            </a:r>
            <a:r>
              <a:rPr lang="en-US" b="1" err="1"/>
              <a:t>connexe</a:t>
            </a:r>
            <a:r>
              <a:rPr lang="en-US"/>
              <a:t> (</a:t>
            </a:r>
            <a:r>
              <a:rPr lang="en-US" err="1"/>
              <a:t>décrit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détaillé</a:t>
            </a:r>
            <a:r>
              <a:rPr lang="en-US"/>
              <a:t>) : stocks/</a:t>
            </a:r>
            <a:r>
              <a:rPr lang="en-US" err="1"/>
              <a:t>inventaires</a:t>
            </a:r>
            <a:r>
              <a:rPr lang="en-US"/>
              <a:t> + administration/pilotage.</a:t>
            </a:r>
            <a:endParaRPr lang="fr-FR"/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68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 dirty="0"/>
            </a:br>
            <a:r>
              <a:rPr lang="en-US" dirty="0"/>
              <a:t>Photo de Jason Renfrow Photography : https://www.pexels.com/fr-fr/photo/nourriture-aliments-table-couteau-13079969/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64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b="1"/>
              <a:t>Client final (particulier)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initier une demande de goodies via le programme de fidélité.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découpe les points, choisit un goodies, joint un chèque (frais de port), </a:t>
            </a:r>
            <a:r>
              <a:rPr lang="fr-FR" b="1"/>
              <a:t>envoie un courrier</a:t>
            </a:r>
            <a:r>
              <a:rPr lang="fr-FR"/>
              <a:t> ; consulte éventuellement le </a:t>
            </a:r>
            <a:r>
              <a:rPr lang="fr-FR" b="1"/>
              <a:t>site vitrine</a:t>
            </a:r>
            <a:r>
              <a:rPr lang="fr-FR"/>
              <a:t> (collecteur / liste goodies).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même sans accès à Access, il </a:t>
            </a:r>
            <a:r>
              <a:rPr lang="fr-FR" b="1"/>
              <a:t>déclenche le flux métier</a:t>
            </a:r>
            <a:r>
              <a:rPr lang="fr-FR"/>
              <a:t> (entrée des demandes).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Opérateur colis (interne SI)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traiter les courriers entrants et </a:t>
            </a:r>
            <a:r>
              <a:rPr lang="fr-FR" b="1"/>
              <a:t>piloter la commande jusqu’à l’expédition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saisie/MAJ client et commande, calcul conditionnement + affranchissement, préparation colis, validation expédition, historisation mouvements ; accès aux impressions/statistiques (selon usage).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</a:t>
            </a:r>
            <a:r>
              <a:rPr lang="fr-FR" b="1"/>
              <a:t>utilisateur principal</a:t>
            </a:r>
            <a:r>
              <a:rPr lang="fr-FR"/>
              <a:t> du module “colis” (acteur pivot des UC d’exploitation).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Administrateur du système (profil admin)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garantir le bon fonctionnement via le </a:t>
            </a:r>
            <a:r>
              <a:rPr lang="fr-FR" b="1"/>
              <a:t>paramétrage des référentiels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gestion des emballages, poids goodies, règles de calcul, grilles/tarifs postaux (mise à jour annuelle), référentiels associés.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la </a:t>
            </a:r>
            <a:r>
              <a:rPr lang="fr-FR" b="1"/>
              <a:t>fiabilité des calculs</a:t>
            </a:r>
            <a:r>
              <a:rPr lang="fr-FR"/>
              <a:t> (conditionnement/affranchissement) dépend directement de ces données.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br>
              <a:rPr lang="en-US">
                <a:solidFill>
                  <a:srgbClr val="444444"/>
                </a:solidFill>
              </a:rPr>
            </a:b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Acteurs secondaires (connexes au périmètre)</a:t>
            </a: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Opérateur stock (connexe)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gérer la </a:t>
            </a:r>
            <a:r>
              <a:rPr lang="fr-FR" b="1"/>
              <a:t>disponibilité des goodies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suivi stock, inventaires.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la </a:t>
            </a:r>
            <a:r>
              <a:rPr lang="fr-FR" b="1"/>
              <a:t>disponibilité</a:t>
            </a:r>
            <a:r>
              <a:rPr lang="fr-FR"/>
              <a:t> peut impacter l’exécution des commandes (même si les règles de rupture ne sont pas détaillées).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r>
              <a:rPr lang="fr-FR" b="1"/>
              <a:t>Direction / management (connexe)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consommateur des </a:t>
            </a:r>
            <a:r>
              <a:rPr lang="fr-FR" b="1"/>
              <a:t>indicateurs</a:t>
            </a:r>
            <a:r>
              <a:rPr lang="fr-FR"/>
              <a:t> et des sorties de pilotage.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Actions :</a:t>
            </a:r>
            <a:r>
              <a:rPr lang="fr-FR"/>
              <a:t> consultation / demande de reporting, statistiques, impressions.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:</a:t>
            </a:r>
            <a:r>
              <a:rPr lang="fr-FR"/>
              <a:t> partie prenante “décideur” et “consommateur” (usage non quotidien mais structurant).</a:t>
            </a:r>
            <a:endParaRPr lang="en-US">
              <a:solidFill>
                <a:srgbClr val="444444"/>
              </a:solidFill>
            </a:endParaRPr>
          </a:p>
          <a:p>
            <a:pPr indent="0">
              <a:buNone/>
            </a:pPr>
            <a:br>
              <a:rPr lang="en-US">
                <a:solidFill>
                  <a:srgbClr val="444444"/>
                </a:solidFill>
              </a:rPr>
            </a:b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Systèmes externes (environnement)</a:t>
            </a: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r>
              <a:rPr lang="fr-FR" b="1"/>
              <a:t>La Poste (système externe)</a:t>
            </a:r>
            <a:endParaRPr lang="fr-FR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Rôle :</a:t>
            </a:r>
            <a:r>
              <a:rPr lang="fr-FR"/>
              <a:t> assurer l’acheminement et fournir les éléments liés à l’expédition.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Apports :</a:t>
            </a:r>
            <a:r>
              <a:rPr lang="fr-FR"/>
              <a:t> grilles tarifaires (référence), numéro de suivi (option “lettre suivie”), preuve de dépôt (optionnelle).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Char char="•"/>
            </a:pPr>
            <a:r>
              <a:rPr lang="fr-FR" b="1"/>
              <a:t>Pourquoi acteur externe :</a:t>
            </a:r>
            <a:r>
              <a:rPr lang="fr-FR"/>
              <a:t> dépendance métier sur </a:t>
            </a:r>
            <a:r>
              <a:rPr lang="fr-FR" b="1"/>
              <a:t>affranchissement</a:t>
            </a:r>
            <a:r>
              <a:rPr lang="fr-FR"/>
              <a:t> et </a:t>
            </a:r>
            <a:r>
              <a:rPr lang="fr-FR" b="1"/>
              <a:t>suivi</a:t>
            </a:r>
            <a:r>
              <a:rPr lang="fr-FR"/>
              <a:t>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endParaRPr lang="fr-FR">
              <a:solidFill>
                <a:srgbClr val="444444"/>
              </a:solidFill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1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Photo de Anna Shvets: https://www.pexels.com/fr-fr/photo/nourriture-aliments-rhume-froid-5953688/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8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726802"/>
            <a:ext cx="6472414" cy="282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400">
                <a:latin typeface="Rajdhani"/>
                <a:ea typeface="Calibri"/>
                <a:cs typeface="Rajdhani"/>
                <a:sym typeface="Rajdhani"/>
              </a:rPr>
              <a:t>DIGICHEESE — Audit du système de fidélisation</a:t>
            </a:r>
            <a:br>
              <a:rPr lang="fr-FR" sz="4400">
                <a:latin typeface="Rajdhani"/>
                <a:ea typeface="Calibri"/>
                <a:cs typeface="Rajdhani"/>
                <a:sym typeface="Rajdhani"/>
              </a:rPr>
            </a:br>
            <a:r>
              <a:rPr lang="fr-FR" sz="4400">
                <a:latin typeface="Rajdhani"/>
                <a:ea typeface="Calibri"/>
                <a:cs typeface="Rajdhani"/>
                <a:sym typeface="Rajdhani"/>
              </a:rPr>
              <a:t> </a:t>
            </a:r>
            <a:endParaRPr lang="fr-FR" sz="4400">
              <a:latin typeface="Rajdhani"/>
              <a:ea typeface="Calibri"/>
              <a:cs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2672794"/>
            <a:ext cx="5977060" cy="1150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 dirty="0">
                <a:sym typeface="Fira Sans Condensed Light"/>
              </a:rPr>
              <a:t>Mission de </a:t>
            </a:r>
            <a:r>
              <a:rPr lang="en" sz="2800" dirty="0" err="1">
                <a:sym typeface="Fira Sans Condensed Light"/>
              </a:rPr>
              <a:t>modélisation</a:t>
            </a:r>
            <a:r>
              <a:rPr lang="en" sz="2800" dirty="0">
                <a:sym typeface="Fira Sans Condensed Light"/>
              </a:rPr>
              <a:t> </a:t>
            </a:r>
            <a:r>
              <a:rPr lang="en" sz="2800" dirty="0" err="1">
                <a:sym typeface="Fira Sans Condensed Light"/>
              </a:rPr>
              <a:t>fonctionnelle</a:t>
            </a:r>
            <a:r>
              <a:rPr lang="en" sz="2800" dirty="0">
                <a:sym typeface="Fira Sans Condensed Light"/>
              </a:rPr>
              <a:t> et technique du </a:t>
            </a:r>
            <a:r>
              <a:rPr lang="en" sz="2800" dirty="0" err="1">
                <a:sym typeface="Fira Sans Condensed Light"/>
              </a:rPr>
              <a:t>système</a:t>
            </a:r>
            <a:r>
              <a:rPr lang="en" sz="2800" dirty="0">
                <a:sym typeface="Fira Sans Condensed Light"/>
              </a:rPr>
              <a:t> </a:t>
            </a:r>
            <a:r>
              <a:rPr lang="en" sz="2800" dirty="0" err="1">
                <a:sym typeface="Fira Sans Condensed Light"/>
              </a:rPr>
              <a:t>existant</a:t>
            </a:r>
            <a:r>
              <a:rPr lang="en" sz="2800" dirty="0">
                <a:sym typeface="Fira Sans Condensed Light"/>
              </a:rPr>
              <a:t>.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3C5668-4754-4591-92B4-B5A3E1F4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293" y="3556852"/>
            <a:ext cx="2739859" cy="1597231"/>
          </a:xfrm>
          <a:prstGeom prst="rect">
            <a:avLst/>
          </a:prstGeom>
        </p:spPr>
      </p:pic>
      <p:pic>
        <p:nvPicPr>
          <p:cNvPr id="2" name="Image 1" descr="Une image contenant texte, nourriture, fruit&#10;&#10;Le contenu généré par l’IA peut être incorrect.">
            <a:extLst>
              <a:ext uri="{FF2B5EF4-FFF2-40B4-BE49-F238E27FC236}">
                <a16:creationId xmlns:a16="http://schemas.microsoft.com/office/drawing/2014/main" id="{D346D29F-3A32-E5E9-F5E1-68BB56776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947" y="-73965"/>
            <a:ext cx="1770877" cy="1745932"/>
          </a:xfrm>
          <a:prstGeom prst="rect">
            <a:avLst/>
          </a:prstGeom>
        </p:spPr>
      </p:pic>
      <p:pic>
        <p:nvPicPr>
          <p:cNvPr id="3" name="Image 2" descr="Une image contenant texte, Graphique, graphisme, affiche&#10;&#10;Le contenu généré par l’IA peut être incorrect.">
            <a:extLst>
              <a:ext uri="{FF2B5EF4-FFF2-40B4-BE49-F238E27FC236}">
                <a16:creationId xmlns:a16="http://schemas.microsoft.com/office/drawing/2014/main" id="{119B0084-7720-0B4F-E11F-C511A725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4" y="50637"/>
            <a:ext cx="1374493" cy="1345558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40A9742-D128-D758-969F-E12132C25A39}"/>
              </a:ext>
            </a:extLst>
          </p:cNvPr>
          <p:cNvSpPr txBox="1"/>
          <p:nvPr/>
        </p:nvSpPr>
        <p:spPr>
          <a:xfrm>
            <a:off x="-1" y="4774622"/>
            <a:ext cx="58085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Établi</a:t>
            </a:r>
            <a:r>
              <a:rPr lang="en-US" sz="1200" dirty="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 le 14/01/2026 par Xavier </a:t>
            </a:r>
            <a:r>
              <a:rPr lang="en-US" sz="1200" dirty="0" err="1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Deguercy</a:t>
            </a:r>
            <a:r>
              <a:rPr lang="en-US" sz="1200" dirty="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</a:rPr>
              <a:t> (Tindalos Consulting) pour DIGICHEESE.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8D5-CB09-D9FF-56A0-684346B5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7E492E-BA60-9C11-B586-CF314B34DC2D}"/>
              </a:ext>
            </a:extLst>
          </p:cNvPr>
          <p:cNvSpPr/>
          <p:nvPr/>
        </p:nvSpPr>
        <p:spPr>
          <a:xfrm>
            <a:off x="-874" y="-166261"/>
            <a:ext cx="9353665" cy="2058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014986-005A-4C7F-4CDC-69A4FA8C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2" name="Image 1" descr="Une image contenant texte, diagramm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DEE152A-E99F-C257-67DB-3987F637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8" b="565"/>
          <a:stretch>
            <a:fillRect/>
          </a:stretch>
        </p:blipFill>
        <p:spPr>
          <a:xfrm>
            <a:off x="0" y="423194"/>
            <a:ext cx="9144000" cy="4717463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5772588C-7ED2-F43B-CEDB-E1B2358988E9}"/>
              </a:ext>
            </a:extLst>
          </p:cNvPr>
          <p:cNvSpPr txBox="1">
            <a:spLocks/>
          </p:cNvSpPr>
          <p:nvPr/>
        </p:nvSpPr>
        <p:spPr>
          <a:xfrm>
            <a:off x="836329" y="-331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Architecture globale</a:t>
            </a:r>
          </a:p>
        </p:txBody>
      </p:sp>
    </p:spTree>
    <p:extLst>
      <p:ext uri="{BB962C8B-B14F-4D97-AF65-F5344CB8AC3E}">
        <p14:creationId xmlns:p14="http://schemas.microsoft.com/office/powerpoint/2010/main" val="96713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5032-C71A-456B-A99C-D6C05F9F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C3F2-DBBF-1267-6DFE-319575A2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90" y="1434600"/>
            <a:ext cx="4197817" cy="2274300"/>
          </a:xfrm>
        </p:spPr>
        <p:txBody>
          <a:bodyPr/>
          <a:lstStyle/>
          <a:p>
            <a:r>
              <a:rPr lang="fr-FR"/>
              <a:t>Use Cases (exploitation)</a:t>
            </a:r>
          </a:p>
        </p:txBody>
      </p:sp>
      <p:pic>
        <p:nvPicPr>
          <p:cNvPr id="3" name="Image 2" descr="Une image contenant fromages, laitier, Gruyère, Fromage à pâte fondue&#10;&#10;Le contenu généré par l’IA peut être incorrect.">
            <a:extLst>
              <a:ext uri="{FF2B5EF4-FFF2-40B4-BE49-F238E27FC236}">
                <a16:creationId xmlns:a16="http://schemas.microsoft.com/office/drawing/2014/main" id="{F422BD64-71BB-BCD2-0419-C79CC111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BD37-0FCD-9C73-72D3-AF074320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AE42FC-1CCB-5D5D-7F41-533853B101BD}"/>
              </a:ext>
            </a:extLst>
          </p:cNvPr>
          <p:cNvSpPr/>
          <p:nvPr/>
        </p:nvSpPr>
        <p:spPr>
          <a:xfrm>
            <a:off x="-874" y="-166261"/>
            <a:ext cx="9353665" cy="2058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B95EC25-1983-EC3E-EE27-35CE60D17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E30230-FBC1-76C7-E1CF-9F2242C8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diagramme, Police, ligne&#10;&#10;Le contenu généré par l’IA peut être incorrect.">
            <a:extLst>
              <a:ext uri="{FF2B5EF4-FFF2-40B4-BE49-F238E27FC236}">
                <a16:creationId xmlns:a16="http://schemas.microsoft.com/office/drawing/2014/main" id="{DFC00633-0178-2B2C-C5D9-69E64B95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11" b="196"/>
          <a:stretch>
            <a:fillRect/>
          </a:stretch>
        </p:blipFill>
        <p:spPr>
          <a:xfrm>
            <a:off x="0" y="382343"/>
            <a:ext cx="9144000" cy="4753558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2030BEBE-B250-4E63-F5AB-798F25D2C531}"/>
              </a:ext>
            </a:extLst>
          </p:cNvPr>
          <p:cNvSpPr txBox="1">
            <a:spLocks/>
          </p:cNvSpPr>
          <p:nvPr/>
        </p:nvSpPr>
        <p:spPr>
          <a:xfrm>
            <a:off x="836329" y="-331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UC — Système de gestion des colis</a:t>
            </a:r>
          </a:p>
        </p:txBody>
      </p:sp>
    </p:spTree>
    <p:extLst>
      <p:ext uri="{BB962C8B-B14F-4D97-AF65-F5344CB8AC3E}">
        <p14:creationId xmlns:p14="http://schemas.microsoft.com/office/powerpoint/2010/main" val="385442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93B25-DF35-9B2C-BDFB-3F8B20567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FDFCF-24C2-C2DF-9DDB-41994D81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90" y="1434600"/>
            <a:ext cx="4312117" cy="2274300"/>
          </a:xfrm>
        </p:spPr>
        <p:txBody>
          <a:bodyPr/>
          <a:lstStyle/>
          <a:p>
            <a:r>
              <a:rPr lang="fr-FR"/>
              <a:t>Use Cases (administration &amp; pilotage)</a:t>
            </a:r>
          </a:p>
        </p:txBody>
      </p:sp>
      <p:pic>
        <p:nvPicPr>
          <p:cNvPr id="3" name="Image 2" descr="Une image contenant repas, table, nourriture, Snack&#10;&#10;Le contenu généré par l’IA peut être incorrect.">
            <a:extLst>
              <a:ext uri="{FF2B5EF4-FFF2-40B4-BE49-F238E27FC236}">
                <a16:creationId xmlns:a16="http://schemas.microsoft.com/office/drawing/2014/main" id="{5AFEB080-77BD-87BB-8735-E57BAA8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DD1A-245F-7EAF-80B3-0D52EFF8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531BE2-C034-A13B-1CC4-146E03E0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651" y="470411"/>
            <a:ext cx="3122147" cy="572700"/>
          </a:xfrm>
        </p:spPr>
        <p:txBody>
          <a:bodyPr/>
          <a:lstStyle/>
          <a:p>
            <a:r>
              <a:rPr lang="fr-FR" dirty="0"/>
              <a:t>Administration &amp; Pilotage </a:t>
            </a:r>
          </a:p>
          <a:p>
            <a:endParaRPr lang="fr-FR" dirty="0"/>
          </a:p>
        </p:txBody>
      </p:sp>
      <p:pic>
        <p:nvPicPr>
          <p:cNvPr id="5" name="Image 4" descr="PlantUML diagram">
            <a:extLst>
              <a:ext uri="{FF2B5EF4-FFF2-40B4-BE49-F238E27FC236}">
                <a16:creationId xmlns:a16="http://schemas.microsoft.com/office/drawing/2014/main" id="{ED3A7D95-846D-A604-C02B-30052CA6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38" r="-195"/>
          <a:stretch>
            <a:fillRect/>
          </a:stretch>
        </p:blipFill>
        <p:spPr>
          <a:xfrm>
            <a:off x="0" y="-56"/>
            <a:ext cx="5611112" cy="51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7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49D2-0063-53A3-5E08-0E00ED61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5B419-A306-BF5C-B6ED-2DDD27E7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Scénario de gestion des colis</a:t>
            </a:r>
          </a:p>
        </p:txBody>
      </p:sp>
      <p:pic>
        <p:nvPicPr>
          <p:cNvPr id="3" name="Image 2" descr="Une image contenant Aliments naturels, Aliment de base, fromages, produits&#10;&#10;Le contenu généré par l’IA peut être incorrect.">
            <a:extLst>
              <a:ext uri="{FF2B5EF4-FFF2-40B4-BE49-F238E27FC236}">
                <a16:creationId xmlns:a16="http://schemas.microsoft.com/office/drawing/2014/main" id="{617DEA3E-57F2-D4AF-6336-70F55030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E5E9-E63D-2E49-C835-E1EC3CBF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6CAE17C-6D78-C8DF-D9F0-A6ABC0633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Ce </a:t>
            </a:r>
            <a:r>
              <a:rPr lang="fr-FR" sz="1600" dirty="0">
                <a:solidFill>
                  <a:schemeClr val="tx1"/>
                </a:solidFill>
                <a:cs typeface="Arial"/>
              </a:rPr>
              <a:t>diagramme</a:t>
            </a:r>
            <a:r>
              <a:rPr lang="fr-FR" sz="1600" dirty="0">
                <a:solidFill>
                  <a:schemeClr val="tx1"/>
                </a:solidFill>
              </a:rPr>
              <a:t> d’activité décrit le </a:t>
            </a:r>
            <a:r>
              <a:rPr lang="fr-FR" sz="1600" b="1" dirty="0">
                <a:solidFill>
                  <a:schemeClr val="tx1"/>
                </a:solidFill>
              </a:rPr>
              <a:t>workflow opérationnel AS-IS</a:t>
            </a:r>
            <a:r>
              <a:rPr lang="fr-FR" sz="1600" dirty="0">
                <a:solidFill>
                  <a:schemeClr val="tx1"/>
                </a:solidFill>
              </a:rPr>
              <a:t> de la gestion des colis dans l’outil Access 2000, depuis la </a:t>
            </a:r>
            <a:r>
              <a:rPr lang="fr-FR" sz="1600" b="1" dirty="0">
                <a:solidFill>
                  <a:schemeClr val="tx1"/>
                </a:solidFill>
              </a:rPr>
              <a:t>réception d’un courrier client</a:t>
            </a:r>
            <a:r>
              <a:rPr lang="fr-FR" sz="1600" dirty="0">
                <a:solidFill>
                  <a:schemeClr val="tx1"/>
                </a:solidFill>
              </a:rPr>
              <a:t> jusqu’à l’</a:t>
            </a:r>
            <a:r>
              <a:rPr lang="fr-FR" sz="1600" b="1" dirty="0">
                <a:solidFill>
                  <a:schemeClr val="tx1"/>
                </a:solidFill>
              </a:rPr>
              <a:t>expédition</a:t>
            </a:r>
            <a:r>
              <a:rPr lang="fr-FR" sz="1600" dirty="0">
                <a:solidFill>
                  <a:schemeClr val="tx1"/>
                </a:solidFill>
              </a:rPr>
              <a:t> et la </a:t>
            </a:r>
            <a:r>
              <a:rPr lang="fr-FR" sz="1600" b="1" dirty="0">
                <a:solidFill>
                  <a:schemeClr val="tx1"/>
                </a:solidFill>
              </a:rPr>
              <a:t>mise à jour du statut</a:t>
            </a:r>
            <a:r>
              <a:rPr lang="fr-FR" sz="1600" dirty="0">
                <a:solidFill>
                  <a:schemeClr val="tx1"/>
                </a:solidFill>
              </a:rPr>
              <a:t>.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 Le processus comporte deux décisions structurantes :</a:t>
            </a:r>
          </a:p>
          <a:p>
            <a:r>
              <a:rPr lang="fr-FR" sz="1600" b="1" dirty="0">
                <a:solidFill>
                  <a:schemeClr val="tx1"/>
                </a:solidFill>
              </a:rPr>
              <a:t>Contrôle d’entrée</a:t>
            </a:r>
            <a:r>
              <a:rPr lang="fr-FR" sz="1600" dirty="0">
                <a:solidFill>
                  <a:schemeClr val="tx1"/>
                </a:solidFill>
              </a:rPr>
              <a:t> : si les informations minimales du courrier sont absentes (adresse/choix), la demande est </a:t>
            </a:r>
            <a:r>
              <a:rPr lang="fr-FR" sz="1600" b="1" dirty="0">
                <a:solidFill>
                  <a:schemeClr val="tx1"/>
                </a:solidFill>
              </a:rPr>
              <a:t>mise en attente</a:t>
            </a:r>
            <a:r>
              <a:rPr lang="fr-FR" sz="1600" dirty="0">
                <a:solidFill>
                  <a:schemeClr val="tx1"/>
                </a:solidFill>
              </a:rPr>
              <a:t> (commentaire/blocage).</a:t>
            </a:r>
          </a:p>
          <a:p>
            <a:r>
              <a:rPr lang="fr-FR" sz="1600" b="1" err="1">
                <a:solidFill>
                  <a:schemeClr val="tx1"/>
                </a:solidFill>
              </a:rPr>
              <a:t>Expédiabilité</a:t>
            </a:r>
            <a:r>
              <a:rPr lang="fr-FR" sz="1600" dirty="0">
                <a:solidFill>
                  <a:schemeClr val="tx1"/>
                </a:solidFill>
              </a:rPr>
              <a:t> : le système doit produire une solution </a:t>
            </a:r>
            <a:r>
              <a:rPr lang="fr-FR" sz="1600" err="1">
                <a:solidFill>
                  <a:schemeClr val="tx1"/>
                </a:solidFill>
              </a:rPr>
              <a:t>expédiable</a:t>
            </a:r>
            <a:r>
              <a:rPr lang="fr-FR" sz="1600" dirty="0">
                <a:solidFill>
                  <a:schemeClr val="tx1"/>
                </a:solidFill>
              </a:rPr>
              <a:t> (</a:t>
            </a:r>
            <a:r>
              <a:rPr lang="fr-FR" sz="1600" i="1" dirty="0">
                <a:solidFill>
                  <a:schemeClr val="tx1"/>
                </a:solidFill>
              </a:rPr>
              <a:t>emballage compatible + tarif postal disponible</a:t>
            </a:r>
            <a:r>
              <a:rPr lang="fr-FR" sz="1600" dirty="0">
                <a:solidFill>
                  <a:schemeClr val="tx1"/>
                </a:solidFill>
              </a:rPr>
              <a:t>). Pour cela, une </a:t>
            </a:r>
            <a:r>
              <a:rPr lang="fr-FR" sz="1600" b="1" dirty="0">
                <a:solidFill>
                  <a:schemeClr val="tx1"/>
                </a:solidFill>
              </a:rPr>
              <a:t>boucle de recalcul</a:t>
            </a:r>
            <a:r>
              <a:rPr lang="fr-FR" sz="1600" dirty="0">
                <a:solidFill>
                  <a:schemeClr val="tx1"/>
                </a:solidFill>
              </a:rPr>
              <a:t> est appliquée : si l’emballage est incompatible ou si le tarif est introuvable (ex. poids hors grille), la commande est </a:t>
            </a:r>
            <a:r>
              <a:rPr lang="fr-FR" sz="1600" b="1" dirty="0">
                <a:solidFill>
                  <a:schemeClr val="tx1"/>
                </a:solidFill>
              </a:rPr>
              <a:t>splittée en plusieurs colis</a:t>
            </a:r>
            <a:r>
              <a:rPr lang="fr-FR" sz="1600" dirty="0">
                <a:solidFill>
                  <a:schemeClr val="tx1"/>
                </a:solidFill>
              </a:rPr>
              <a:t> puis recalculée </a:t>
            </a:r>
            <a:r>
              <a:rPr lang="fr-FR" sz="1600" b="1" dirty="0">
                <a:solidFill>
                  <a:schemeClr val="tx1"/>
                </a:solidFill>
              </a:rPr>
              <a:t>par colis</a:t>
            </a:r>
            <a:r>
              <a:rPr lang="fr-FR" sz="1600" dirty="0">
                <a:solidFill>
                  <a:schemeClr val="tx1"/>
                </a:solidFill>
              </a:rPr>
              <a:t> jusqu’à obtenir une expédition possible.</a:t>
            </a:r>
          </a:p>
          <a:p>
            <a:r>
              <a:rPr lang="fr-FR" sz="1600" dirty="0">
                <a:solidFill>
                  <a:schemeClr val="tx1"/>
                </a:solidFill>
              </a:rPr>
              <a:t>Enfin, l’expédition est réalisée via </a:t>
            </a:r>
            <a:r>
              <a:rPr lang="fr-FR" sz="1600" b="1" dirty="0">
                <a:solidFill>
                  <a:schemeClr val="tx1"/>
                </a:solidFill>
              </a:rPr>
              <a:t>La Poste</a:t>
            </a:r>
            <a:r>
              <a:rPr lang="fr-FR" sz="1600" dirty="0">
                <a:solidFill>
                  <a:schemeClr val="tx1"/>
                </a:solidFill>
              </a:rPr>
              <a:t> (option “lettre suivie” avec saisie du numéro), puis le système </a:t>
            </a:r>
            <a:r>
              <a:rPr lang="fr-FR" sz="1600" b="1" dirty="0">
                <a:solidFill>
                  <a:schemeClr val="tx1"/>
                </a:solidFill>
              </a:rPr>
              <a:t>historise le mouvement</a:t>
            </a:r>
            <a:r>
              <a:rPr lang="fr-FR" sz="1600" dirty="0">
                <a:solidFill>
                  <a:schemeClr val="tx1"/>
                </a:solidFill>
              </a:rPr>
              <a:t> et met à jour le statut en </a:t>
            </a:r>
            <a:r>
              <a:rPr lang="fr-FR" sz="1600" b="1" dirty="0">
                <a:solidFill>
                  <a:schemeClr val="tx1"/>
                </a:solidFill>
              </a:rPr>
              <a:t>EXPÉDIÉE</a:t>
            </a:r>
            <a:r>
              <a:rPr lang="fr-FR" sz="1600" dirty="0">
                <a:solidFill>
                  <a:schemeClr val="tx1"/>
                </a:solidFill>
              </a:rPr>
              <a:t>.</a:t>
            </a: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3327536-4E90-7D23-1106-D41D242E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</p:spTree>
    <p:extLst>
      <p:ext uri="{BB962C8B-B14F-4D97-AF65-F5344CB8AC3E}">
        <p14:creationId xmlns:p14="http://schemas.microsoft.com/office/powerpoint/2010/main" val="35688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EC95-2C19-9D8C-8B03-5DA4D72B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99546-D929-42B3-1259-DA966F03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Diagrammes de séquence &amp; d’activité</a:t>
            </a:r>
          </a:p>
        </p:txBody>
      </p:sp>
      <p:pic>
        <p:nvPicPr>
          <p:cNvPr id="3" name="Image 2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4CA04DEC-A8C3-6010-96FB-4491E1EA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85E5-0267-505F-4C27-6D3FBDEA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A55FC6C-FF6F-168C-84A6-7507D185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525" y="1152475"/>
            <a:ext cx="4629475" cy="3416400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Le diagramme d'activité est composé de quatre partie distinctes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Déclenchement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Saisie / création</a:t>
            </a:r>
          </a:p>
          <a:p>
            <a:r>
              <a:rPr lang="fr-FR" sz="1800" dirty="0">
                <a:solidFill>
                  <a:schemeClr val="tx1"/>
                </a:solidFill>
              </a:rPr>
              <a:t>Conditionnement &amp; affranchissement </a:t>
            </a:r>
          </a:p>
          <a:p>
            <a:r>
              <a:rPr lang="fr-FR" sz="1800" dirty="0">
                <a:solidFill>
                  <a:schemeClr val="tx1"/>
                </a:solidFill>
              </a:rPr>
              <a:t>Expédition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05D3B3A-25C8-DE5A-8431-39273B75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625" y="509825"/>
            <a:ext cx="4629475" cy="572700"/>
          </a:xfrm>
        </p:spPr>
        <p:txBody>
          <a:bodyPr/>
          <a:lstStyle/>
          <a:p>
            <a:r>
              <a:rPr lang="fr-FR" dirty="0"/>
              <a:t>Diagrammes de séquence</a:t>
            </a:r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F5D5FDC2-2DAA-2A34-1666-6EC80435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549B-85A9-C336-887F-33B9A9A6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8A45670-0B19-611E-6A5A-E0721B70B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525" y="1152475"/>
            <a:ext cx="4629475" cy="3416400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Le diagramme d'activité est composé de quatre partie distinctes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Déclenchement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Saisie / création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Conditionnement &amp; affranchissement 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Expédition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Du fait de ca taille, nous allons les détailler dans les slides suivantes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5D64CF0-6A1C-74C3-E0DC-E8756735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625" y="509825"/>
            <a:ext cx="4629475" cy="572700"/>
          </a:xfrm>
        </p:spPr>
        <p:txBody>
          <a:bodyPr/>
          <a:lstStyle/>
          <a:p>
            <a:r>
              <a:rPr lang="fr-FR" dirty="0"/>
              <a:t>Diagrammes de séquence</a:t>
            </a:r>
          </a:p>
        </p:txBody>
      </p:sp>
      <p:pic>
        <p:nvPicPr>
          <p:cNvPr id="5" name="Image 4" descr="Une image contenant texte, capture d’écran, Parallèle, diagramme&#10;&#10;Le contenu généré par l’IA peut être incorrect.">
            <a:extLst>
              <a:ext uri="{FF2B5EF4-FFF2-40B4-BE49-F238E27FC236}">
                <a16:creationId xmlns:a16="http://schemas.microsoft.com/office/drawing/2014/main" id="{09488E99-E9BA-57E1-2FA0-514DC5B7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4" y="-71438"/>
            <a:ext cx="3037131" cy="52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D827-4F2D-25A7-C712-8A35535B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D8029-74AB-BBAD-760C-4F6319EF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 &amp; périmètre</a:t>
            </a:r>
          </a:p>
        </p:txBody>
      </p:sp>
      <p:pic>
        <p:nvPicPr>
          <p:cNvPr id="3" name="Image 2" descr="Une image contenant laitier, nourriture, ingrédient, table&#10;&#10;Le contenu généré par l’IA peut être incorrect.">
            <a:extLst>
              <a:ext uri="{FF2B5EF4-FFF2-40B4-BE49-F238E27FC236}">
                <a16:creationId xmlns:a16="http://schemas.microsoft.com/office/drawing/2014/main" id="{26EB197F-9301-B422-411B-B1115D71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" y="0"/>
            <a:ext cx="3429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3DAC-D7C5-15BD-4E60-F07C98FE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CB190AB-2E51-1CD8-B3F1-6A3723CF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926559A-CC7A-5ED9-A9F2-B973B9B5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0"/>
            <a:ext cx="7283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F0CD-218E-0FB7-5084-62FE87BF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E962A7-119E-176D-DFF6-72B6EAC8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B8F97091-5762-E870-AB4D-55A71D58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39" y="0"/>
            <a:ext cx="3889121" cy="5143500"/>
          </a:xfrm>
          <a:prstGeom prst="rect">
            <a:avLst/>
          </a:prstGeom>
        </p:spPr>
      </p:pic>
      <p:pic>
        <p:nvPicPr>
          <p:cNvPr id="7" name="Image 6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F08D3131-5B33-44C6-BE54-BEF67EAC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99" y="0"/>
            <a:ext cx="6312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1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9488-250D-6825-D50E-7C0669C6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A42E6AB-8372-B9BF-A304-03FBEE6A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1513BF4-0656-5D2D-5DD0-1B0FE5D3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14" y="0"/>
            <a:ext cx="5518222" cy="5143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55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D21A-BCBB-14C9-EA06-B6DDC40AC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56E13E6-94D1-B5A8-9051-D3580A31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99931BEE-42B3-7F12-1773-AFC424FF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9" y="0"/>
            <a:ext cx="81588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14CBD-F0B3-5983-2376-88A919C4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020963F-BFA3-0F77-44A7-59465584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4" name="Image 3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FC47207C-5E7F-631B-5730-CBE0708E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39" y="0"/>
            <a:ext cx="3889121" cy="5143500"/>
          </a:xfrm>
          <a:prstGeom prst="rect">
            <a:avLst/>
          </a:prstGeom>
        </p:spPr>
      </p:pic>
      <p:pic>
        <p:nvPicPr>
          <p:cNvPr id="7" name="Image 6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43631DFD-08AF-6E36-40DD-34A7AEAC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60" y="0"/>
            <a:ext cx="6312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0E08-4F85-1BD5-B9DF-79ED476D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2">
            <a:extLst>
              <a:ext uri="{FF2B5EF4-FFF2-40B4-BE49-F238E27FC236}">
                <a16:creationId xmlns:a16="http://schemas.microsoft.com/office/drawing/2014/main" id="{45D761A9-EE33-F508-A57A-486E4B8E5271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454111C1-A6B3-C96C-5484-AE2D5CC82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52" y="1682410"/>
            <a:ext cx="3247484" cy="2886465"/>
          </a:xfrm>
        </p:spPr>
        <p:txBody>
          <a:bodyPr/>
          <a:lstStyle/>
          <a:p>
            <a:pPr marL="158750" indent="0">
              <a:buNone/>
            </a:pPr>
            <a:endParaRPr lang="fr-FR" sz="1800" dirty="0"/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B3BABE6A-CDA3-60A0-FE57-5B929D99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22410-BC31-D482-6CDC-B415CC6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B9F8ACF9-AA5D-9EC5-874F-3AEFAEC4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77" y="0"/>
            <a:ext cx="1321670" cy="5143500"/>
          </a:xfrm>
          <a:prstGeom prst="rect">
            <a:avLst/>
          </a:prstGeom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A30C1037-31BB-AE5D-DD6C-28A0EFB014FA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D801272D-5E39-5399-5467-7AB7C707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52" y="1682410"/>
            <a:ext cx="3247484" cy="2886465"/>
          </a:xfrm>
        </p:spPr>
        <p:txBody>
          <a:bodyPr/>
          <a:lstStyle/>
          <a:p>
            <a:pPr marL="15875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Ce diagramme d’activité décrit le workflow opérationnel AS-IS de la gestion des colis dans l’outil Access 2000, depuis la réception d’un courrier client jusqu’à l’expédition et la mise à jour du statut.</a:t>
            </a:r>
          </a:p>
        </p:txBody>
      </p:sp>
      <p:pic>
        <p:nvPicPr>
          <p:cNvPr id="7" name="Image 6" descr="Une image contenant fromages, laitier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42A616EA-EF0A-4467-90CA-D8097FB6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441C-427B-5E9D-BF93-7EB8D4EC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FF1E3918-D581-3BDF-783E-241B93C3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1" y="1"/>
            <a:ext cx="3585966" cy="1404877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DFB9A4F-17D4-A622-D19B-A483DFAE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C88E92F2-72B6-482B-2B23-0711E9FD4300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0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8695-C7F1-E9C6-D734-C22EBFA8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51961C7D-BFF9-2F0F-408A-B0A34762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1" y="-4130714"/>
            <a:ext cx="3585966" cy="14048771"/>
          </a:xfrm>
          <a:prstGeom prst="rect">
            <a:avLst/>
          </a:prstGeom>
        </p:spPr>
      </p:pic>
      <p:sp>
        <p:nvSpPr>
          <p:cNvPr id="7" name="Titre 2">
            <a:extLst>
              <a:ext uri="{FF2B5EF4-FFF2-40B4-BE49-F238E27FC236}">
                <a16:creationId xmlns:a16="http://schemas.microsoft.com/office/drawing/2014/main" id="{48EFAFA6-0B56-2329-8279-778F673C51B3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7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6122-7226-E358-7579-FDD4703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2368A-B947-3ECC-6BBF-938C82FF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53" y="553230"/>
            <a:ext cx="2321510" cy="1310586"/>
          </a:xfrm>
        </p:spPr>
        <p:txBody>
          <a:bodyPr/>
          <a:lstStyle/>
          <a:p>
            <a:r>
              <a:rPr lang="fr-FR" dirty="0"/>
              <a:t>Diagrammes d’activité</a:t>
            </a:r>
          </a:p>
          <a:p>
            <a:endParaRPr lang="fr-FR" dirty="0"/>
          </a:p>
        </p:txBody>
      </p:sp>
      <p:pic>
        <p:nvPicPr>
          <p:cNvPr id="4" name="Image 3" descr="Une image contenant texte, document, Police, diagramme&#10;&#10;Le contenu généré par l’IA peut être incorrect.">
            <a:extLst>
              <a:ext uri="{FF2B5EF4-FFF2-40B4-BE49-F238E27FC236}">
                <a16:creationId xmlns:a16="http://schemas.microsoft.com/office/drawing/2014/main" id="{40215BB9-53EF-91D3-8DCB-08ADA3BE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24" y="-8905271"/>
            <a:ext cx="3585966" cy="140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F012-37C7-0561-BD5C-8956751C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E5BB1F1-8F47-D492-D617-68A40A8EC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8560"/>
            <a:ext cx="7704000" cy="3675192"/>
          </a:xfrm>
        </p:spPr>
        <p:txBody>
          <a:bodyPr/>
          <a:lstStyle/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Contexte et objectifs de la mission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Acteurs et rôles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Architecture globale du système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Cas d’utilisation (Use Cases)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Scénario de gestion des colis</a:t>
            </a:r>
            <a:endParaRPr lang="fr-FR" b="1" dirty="0">
              <a:solidFill>
                <a:schemeClr val="accent5"/>
              </a:solidFill>
            </a:endParaRPr>
          </a:p>
          <a:p>
            <a:pPr marL="501650" indent="-342900">
              <a:lnSpc>
                <a:spcPct val="150000"/>
              </a:lnSpc>
              <a:spcBef>
                <a:spcPts val="200"/>
              </a:spcBef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Modélisation des données (diagramme de classes)</a:t>
            </a:r>
            <a:endParaRPr lang="fr-FR" b="1" dirty="0">
              <a:solidFill>
                <a:schemeClr val="accent5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D482792-CD7C-969C-16EA-3205BD07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&amp; périmètre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78D20-7571-2783-3B43-5157F4FC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3F910-BE36-E64C-9FE2-D692384A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de classes</a:t>
            </a:r>
          </a:p>
        </p:txBody>
      </p:sp>
      <p:pic>
        <p:nvPicPr>
          <p:cNvPr id="3" name="Image 2" descr="Une image contenant nourriture, fromages, laitier, ingrédient&#10;&#10;Le contenu généré par l’IA peut être incorrect.">
            <a:extLst>
              <a:ext uri="{FF2B5EF4-FFF2-40B4-BE49-F238E27FC236}">
                <a16:creationId xmlns:a16="http://schemas.microsoft.com/office/drawing/2014/main" id="{5C9ADAE1-8FEE-058D-AAFE-A3826A44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47F1-F66E-E94A-5335-EAFFAB48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8831423C-845D-69EC-A4CA-EE957733976A}"/>
              </a:ext>
            </a:extLst>
          </p:cNvPr>
          <p:cNvSpPr txBox="1">
            <a:spLocks/>
          </p:cNvSpPr>
          <p:nvPr/>
        </p:nvSpPr>
        <p:spPr>
          <a:xfrm>
            <a:off x="6645153" y="553230"/>
            <a:ext cx="2321510" cy="13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Diagramme de classes</a:t>
            </a:r>
          </a:p>
        </p:txBody>
      </p:sp>
      <p:pic>
        <p:nvPicPr>
          <p:cNvPr id="6" name="Image 5" descr="Une image contenant texte, diagramme, Police, Parallèle&#10;&#10;Le contenu généré par l’IA peut être incorrect.">
            <a:extLst>
              <a:ext uri="{FF2B5EF4-FFF2-40B4-BE49-F238E27FC236}">
                <a16:creationId xmlns:a16="http://schemas.microsoft.com/office/drawing/2014/main" id="{9E2028AD-E160-8466-6C4E-571E84B8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27" y="0"/>
            <a:ext cx="4186989" cy="5143500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1802821A-48C2-C20E-0B76-086EBA06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61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6E2E3-4EE7-4703-9A47-4D8BCE79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86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8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3E6FE-08B9-2B53-3C31-B4EFDB23E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ADE18-79C5-6031-8924-38651D17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  <p:pic>
        <p:nvPicPr>
          <p:cNvPr id="3" name="Image 2" descr="Une image contenant laitier, Fromage à pâte fondue, Fabrication du fromage, Gruyère&#10;&#10;Le contenu généré par l’IA peut être incorrect.">
            <a:extLst>
              <a:ext uri="{FF2B5EF4-FFF2-40B4-BE49-F238E27FC236}">
                <a16:creationId xmlns:a16="http://schemas.microsoft.com/office/drawing/2014/main" id="{F9535DB3-B622-467D-7E5E-A1285D2F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5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776AF-7F60-9EDC-0D97-0A6DE0EE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D4F0BCF-A35E-52C8-75B7-10FDB9165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342900">
              <a:buFont typeface="Arial"/>
              <a:buChar char="•"/>
            </a:pPr>
            <a:r>
              <a:rPr lang="fr-FR" sz="2000" b="1" dirty="0">
                <a:solidFill>
                  <a:schemeClr val="accent5"/>
                </a:solidFill>
              </a:rPr>
              <a:t>Application historique sous Microsoft Access Office 2000</a:t>
            </a:r>
            <a:r>
              <a:rPr lang="fr-FR" sz="2000" dirty="0">
                <a:solidFill>
                  <a:schemeClr val="accent5"/>
                </a:solidFill>
              </a:rPr>
              <a:t> (≈ 20 ans) : </a:t>
            </a: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Instabilité et bugs réguliers</a:t>
            </a:r>
            <a:r>
              <a:rPr lang="fr-FR" sz="1900" dirty="0">
                <a:solidFill>
                  <a:schemeClr val="accent5"/>
                </a:solidFill>
              </a:rPr>
              <a:t>, avec un </a:t>
            </a:r>
            <a:r>
              <a:rPr lang="fr-FR" sz="1900" b="1" dirty="0">
                <a:solidFill>
                  <a:schemeClr val="accent5"/>
                </a:solidFill>
              </a:rPr>
              <a:t>support éditeur non assuré</a:t>
            </a:r>
            <a:r>
              <a:rPr lang="fr-FR" sz="1900" dirty="0">
                <a:solidFill>
                  <a:schemeClr val="accent5"/>
                </a:solidFill>
              </a:rPr>
              <a:t> et des </a:t>
            </a:r>
            <a:r>
              <a:rPr lang="fr-FR" sz="1900" b="1" dirty="0">
                <a:solidFill>
                  <a:schemeClr val="accent5"/>
                </a:solidFill>
              </a:rPr>
              <a:t>problèmes de compatibilité OS</a:t>
            </a: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Client lourd peu performant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Interface rigide et dépassée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  <a:endParaRPr lang="fr-FR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</a:rPr>
              <a:t>Maintenance et évolutivité très limitées</a:t>
            </a:r>
          </a:p>
          <a:p>
            <a:pPr marL="501650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fr-FR" sz="2000" dirty="0">
                <a:solidFill>
                  <a:schemeClr val="accent5"/>
                </a:solidFill>
              </a:rPr>
              <a:t>Contraintes métier structurantes</a:t>
            </a:r>
            <a:endParaRPr lang="en-US" sz="2000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,monospace"/>
              <a:buChar char="o"/>
            </a:pPr>
            <a:r>
              <a:rPr lang="fr-FR" sz="1900" dirty="0">
                <a:solidFill>
                  <a:schemeClr val="accent5"/>
                </a:solidFill>
              </a:rPr>
              <a:t>Envois de colis aux clients assurés </a:t>
            </a:r>
            <a:r>
              <a:rPr lang="fr-FR" sz="1900" b="1" dirty="0">
                <a:solidFill>
                  <a:schemeClr val="accent5"/>
                </a:solidFill>
              </a:rPr>
              <a:t>uniquement via La Poste.</a:t>
            </a:r>
            <a:endParaRPr lang="fr-FR" sz="1900" dirty="0">
              <a:solidFill>
                <a:schemeClr val="accent5"/>
              </a:solidFill>
            </a:endParaRPr>
          </a:p>
          <a:p>
            <a:pPr marL="958850" lvl="1">
              <a:lnSpc>
                <a:spcPct val="100000"/>
              </a:lnSpc>
              <a:spcBef>
                <a:spcPts val="0"/>
              </a:spcBef>
              <a:buFont typeface="Courier New,monospace"/>
              <a:buChar char="o"/>
            </a:pPr>
            <a:r>
              <a:rPr lang="fr-FR" sz="1900" dirty="0">
                <a:solidFill>
                  <a:schemeClr val="accent5"/>
                </a:solidFill>
              </a:rPr>
              <a:t>Système proposant une </a:t>
            </a:r>
            <a:r>
              <a:rPr lang="fr-FR" sz="1900" b="1" dirty="0">
                <a:solidFill>
                  <a:schemeClr val="accent5"/>
                </a:solidFill>
              </a:rPr>
              <a:t>liste d’emballages </a:t>
            </a:r>
            <a:r>
              <a:rPr lang="fr-FR" sz="1900" dirty="0">
                <a:solidFill>
                  <a:schemeClr val="accent5"/>
                </a:solidFill>
              </a:rPr>
              <a:t>et calcule de </a:t>
            </a:r>
            <a:r>
              <a:rPr lang="fr-FR" sz="1900" b="1" dirty="0">
                <a:solidFill>
                  <a:schemeClr val="accent5"/>
                </a:solidFill>
              </a:rPr>
              <a:t>l’affranchissement </a:t>
            </a:r>
            <a:r>
              <a:rPr lang="fr-FR" sz="1900" dirty="0">
                <a:solidFill>
                  <a:schemeClr val="accent5"/>
                </a:solidFill>
              </a:rPr>
              <a:t>à partir du </a:t>
            </a:r>
            <a:r>
              <a:rPr lang="fr-FR" sz="1900" b="1" dirty="0">
                <a:solidFill>
                  <a:schemeClr val="accent5"/>
                </a:solidFill>
              </a:rPr>
              <a:t>poids total</a:t>
            </a:r>
            <a:r>
              <a:rPr lang="fr-FR" sz="1900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0BC974-6CD5-9CBE-7007-3168A8C8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</p:spTree>
    <p:extLst>
      <p:ext uri="{BB962C8B-B14F-4D97-AF65-F5344CB8AC3E}">
        <p14:creationId xmlns:p14="http://schemas.microsoft.com/office/powerpoint/2010/main" val="235859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B06A-9648-0AF8-2EF4-1C4DCC47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9F0424-488E-3BF1-9D74-CB072179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sz="2000" dirty="0">
                <a:solidFill>
                  <a:schemeClr val="accent5"/>
                </a:solidFill>
                <a:cs typeface="Arial"/>
              </a:rPr>
              <a:t>Périmètre du projet </a:t>
            </a:r>
            <a:endParaRPr lang="fr-FR" dirty="0">
              <a:solidFill>
                <a:schemeClr val="accent5"/>
              </a:solidFill>
            </a:endParaRPr>
          </a:p>
          <a:p>
            <a:pPr marL="158750" indent="0">
              <a:buNone/>
            </a:pPr>
            <a:endParaRPr lang="fr-FR" sz="2000">
              <a:solidFill>
                <a:schemeClr val="accent5"/>
              </a:solidFill>
              <a:cs typeface="Arial"/>
            </a:endParaRPr>
          </a:p>
          <a:p>
            <a:pPr marL="501650" indent="-342900">
              <a:buFont typeface="Arial"/>
              <a:buChar char="•"/>
            </a:pPr>
            <a:r>
              <a:rPr lang="fr-FR" sz="2000" dirty="0">
                <a:solidFill>
                  <a:schemeClr val="accent5"/>
                </a:solidFill>
                <a:cs typeface="Arial"/>
              </a:rPr>
              <a:t>Audit de la solution actuel </a:t>
            </a:r>
          </a:p>
          <a:p>
            <a:pPr marL="958850" lvl="1">
              <a:lnSpc>
                <a:spcPct val="114999"/>
              </a:lnSpc>
              <a:spcBef>
                <a:spcPts val="50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  <a:cs typeface="Arial"/>
              </a:rPr>
              <a:t>Périmètre principal demandé 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dans ce travail : </a:t>
            </a:r>
            <a:r>
              <a:rPr lang="fr-FR" sz="1900" b="1" dirty="0">
                <a:solidFill>
                  <a:schemeClr val="accent5"/>
                </a:solidFill>
                <a:cs typeface="Arial"/>
              </a:rPr>
              <a:t>Gestion des colis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 (analyse détaillée via UML).</a:t>
            </a:r>
          </a:p>
          <a:p>
            <a:pPr marL="958850" lvl="1">
              <a:lnSpc>
                <a:spcPct val="114999"/>
              </a:lnSpc>
              <a:spcBef>
                <a:spcPts val="500"/>
              </a:spcBef>
              <a:buFont typeface="Courier New"/>
              <a:buChar char="o"/>
            </a:pPr>
            <a:r>
              <a:rPr lang="fr-FR" sz="1900" b="1" dirty="0">
                <a:solidFill>
                  <a:schemeClr val="accent5"/>
                </a:solidFill>
                <a:cs typeface="Arial"/>
              </a:rPr>
              <a:t>Périmètre connexe</a:t>
            </a:r>
            <a:r>
              <a:rPr lang="fr-FR" sz="1900" dirty="0">
                <a:solidFill>
                  <a:schemeClr val="accent5"/>
                </a:solidFill>
                <a:cs typeface="Arial"/>
              </a:rPr>
              <a:t> : stocks/inventaires + administration/pilotage.</a:t>
            </a:r>
          </a:p>
          <a:p>
            <a:pPr marL="501650" indent="-342900">
              <a:buFont typeface="Arial,Sans-Serif"/>
              <a:buChar char="•"/>
            </a:pP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Objectif de la direction (court terme) :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refonte vers une solution client</a:t>
            </a: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léger </a:t>
            </a:r>
            <a:r>
              <a:rPr lang="fr-FR" sz="2000" dirty="0">
                <a:solidFill>
                  <a:schemeClr val="accent5"/>
                </a:solidFill>
                <a:ea typeface="Calibri"/>
                <a:cs typeface="Arial"/>
              </a:rPr>
              <a:t>(type intranet), </a:t>
            </a:r>
            <a:r>
              <a:rPr lang="fr-FR" sz="2000" b="1" dirty="0">
                <a:solidFill>
                  <a:schemeClr val="accent5"/>
                </a:solidFill>
                <a:ea typeface="Calibri"/>
                <a:cs typeface="Arial"/>
              </a:rPr>
              <a:t>plus souple, évolutive et maintenable.</a:t>
            </a:r>
            <a:endParaRPr lang="fr-FR" sz="2000" dirty="0">
              <a:solidFill>
                <a:schemeClr val="accent5"/>
              </a:solidFill>
              <a:ea typeface="Calibri"/>
              <a:cs typeface="Arial"/>
            </a:endParaRPr>
          </a:p>
          <a:p>
            <a:pPr marL="158750" indent="0">
              <a:lnSpc>
                <a:spcPct val="114999"/>
              </a:lnSpc>
              <a:spcBef>
                <a:spcPts val="500"/>
              </a:spcBef>
              <a:buNone/>
            </a:pPr>
            <a:endParaRPr lang="fr-FR" sz="2000" dirty="0">
              <a:solidFill>
                <a:schemeClr val="accent5"/>
              </a:solidFill>
              <a:ea typeface="Calibri"/>
              <a:cs typeface="Arial"/>
            </a:endParaRPr>
          </a:p>
          <a:p>
            <a:pPr marL="501650" indent="-342900">
              <a:buFont typeface="Arial"/>
              <a:buChar char="•"/>
            </a:pPr>
            <a:endParaRPr lang="fr-FR" sz="2000">
              <a:solidFill>
                <a:schemeClr val="accent5"/>
              </a:solidFill>
              <a:ea typeface="Calibri"/>
              <a:cs typeface="Calibri"/>
            </a:endParaRPr>
          </a:p>
          <a:p>
            <a:pPr marL="158750" indent="0">
              <a:buNone/>
            </a:pPr>
            <a:endParaRPr lang="fr-FR" sz="2000">
              <a:solidFill>
                <a:schemeClr val="accent5"/>
              </a:solidFill>
              <a:cs typeface="Arial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726581-B77C-3B4A-FFD9-566105DD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&amp; périmètre</a:t>
            </a:r>
          </a:p>
        </p:txBody>
      </p:sp>
    </p:spTree>
    <p:extLst>
      <p:ext uri="{BB962C8B-B14F-4D97-AF65-F5344CB8AC3E}">
        <p14:creationId xmlns:p14="http://schemas.microsoft.com/office/powerpoint/2010/main" val="99152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A73C-FB27-FDAC-44B2-BAC73892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610AB-CEC0-6559-25E2-021D0D1E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Acteurs et rôles</a:t>
            </a:r>
          </a:p>
        </p:txBody>
      </p:sp>
      <p:pic>
        <p:nvPicPr>
          <p:cNvPr id="4" name="Image 3" descr="Une image contenant intérieur, table, en bois, nourriture&#10;&#10;Le contenu généré par l’IA peut être incorrect.">
            <a:extLst>
              <a:ext uri="{FF2B5EF4-FFF2-40B4-BE49-F238E27FC236}">
                <a16:creationId xmlns:a16="http://schemas.microsoft.com/office/drawing/2014/main" id="{C683343F-0EF6-74C9-11F0-3EF21978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D649ADE-41E9-2DA0-83B0-18CFF8F1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Acteurs et rôles</a:t>
            </a:r>
            <a:endParaRPr lang="fr-FR" b="0">
              <a:solidFill>
                <a:srgbClr val="000000"/>
              </a:solidFill>
            </a:endParaRPr>
          </a:p>
          <a:p>
            <a:endParaRPr lang="fr-FR"/>
          </a:p>
        </p:txBody>
      </p:sp>
      <p:graphicFrame>
        <p:nvGraphicFramePr>
          <p:cNvPr id="115" name="Diagramme 114">
            <a:extLst>
              <a:ext uri="{FF2B5EF4-FFF2-40B4-BE49-F238E27FC236}">
                <a16:creationId xmlns:a16="http://schemas.microsoft.com/office/drawing/2014/main" id="{31FD52A2-1348-0C4E-28E3-37A7CF26B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47424"/>
              </p:ext>
            </p:extLst>
          </p:nvPr>
        </p:nvGraphicFramePr>
        <p:xfrm>
          <a:off x="625416" y="1282100"/>
          <a:ext cx="7699074" cy="3517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5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AE5E3-CB58-4A02-A9A5-836A38D8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</a:t>
            </a:r>
          </a:p>
        </p:txBody>
      </p:sp>
      <p:pic>
        <p:nvPicPr>
          <p:cNvPr id="3" name="Image 2" descr="Une image contenant laitier, intérieur&#10;&#10;Le contenu généré par l’IA peut être incorrect.">
            <a:extLst>
              <a:ext uri="{FF2B5EF4-FFF2-40B4-BE49-F238E27FC236}">
                <a16:creationId xmlns:a16="http://schemas.microsoft.com/office/drawing/2014/main" id="{2E23B330-6324-CC75-3B96-0AE6F137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0853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33</Slides>
  <Notes>26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35" baseType="lpstr">
      <vt:lpstr>Ai Tech Agency by Slidesgo</vt:lpstr>
      <vt:lpstr>Slidesgo Final Pages</vt:lpstr>
      <vt:lpstr>DIGICHEESE — Audit du système de fidélisation  </vt:lpstr>
      <vt:lpstr>Plan &amp; périmètre</vt:lpstr>
      <vt:lpstr>Plan &amp; périmètre</vt:lpstr>
      <vt:lpstr>Contexte &amp; périmètre</vt:lpstr>
      <vt:lpstr>Contexte &amp; périmètre</vt:lpstr>
      <vt:lpstr>Contexte &amp; périmètre</vt:lpstr>
      <vt:lpstr>Acteurs et rôles</vt:lpstr>
      <vt:lpstr>Acteurs et rôles </vt:lpstr>
      <vt:lpstr>Architecture globale</vt:lpstr>
      <vt:lpstr>Architecture globale</vt:lpstr>
      <vt:lpstr>Use Cases (exploitation)</vt:lpstr>
      <vt:lpstr>Architecture globale</vt:lpstr>
      <vt:lpstr>Use Cases (administration &amp; pilotage)</vt:lpstr>
      <vt:lpstr>Administration &amp; Pilotage  </vt:lpstr>
      <vt:lpstr>Scénario de gestion des colis</vt:lpstr>
      <vt:lpstr>Architecture globale</vt:lpstr>
      <vt:lpstr>Diagrammes de séquence &amp; d’activité</vt:lpstr>
      <vt:lpstr>Diagrammes de séquence</vt:lpstr>
      <vt:lpstr>Diagrammes de séquence</vt:lpstr>
      <vt:lpstr>Architecture globale</vt:lpstr>
      <vt:lpstr>Architecture globale</vt:lpstr>
      <vt:lpstr>Architecture globale</vt:lpstr>
      <vt:lpstr>Architecture globale</vt:lpstr>
      <vt:lpstr>Architecture globale</vt:lpstr>
      <vt:lpstr>Présentation PowerPoint</vt:lpstr>
      <vt:lpstr>Présentation PowerPoint</vt:lpstr>
      <vt:lpstr>Présentation PowerPoint</vt:lpstr>
      <vt:lpstr>Présentation PowerPoint</vt:lpstr>
      <vt:lpstr>Diagrammes d’activité </vt:lpstr>
      <vt:lpstr>Diagramme de classes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Uther</dc:creator>
  <cp:revision>362</cp:revision>
  <dcterms:modified xsi:type="dcterms:W3CDTF">2026-01-17T17:01:56Z</dcterms:modified>
</cp:coreProperties>
</file>